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1" r:id="rId6"/>
    <p:sldId id="262" r:id="rId7"/>
    <p:sldId id="379" r:id="rId8"/>
    <p:sldId id="380" r:id="rId9"/>
    <p:sldId id="263" r:id="rId10"/>
    <p:sldId id="381" r:id="rId11"/>
    <p:sldId id="385" r:id="rId12"/>
    <p:sldId id="299" r:id="rId13"/>
    <p:sldId id="382" r:id="rId14"/>
    <p:sldId id="383" r:id="rId15"/>
    <p:sldId id="384" r:id="rId16"/>
    <p:sldId id="26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763"/>
    <p:restoredTop sz="83946"/>
  </p:normalViewPr>
  <p:slideViewPr>
    <p:cSldViewPr snapToGrid="0" snapToObjects="1">
      <p:cViewPr varScale="1">
        <p:scale>
          <a:sx n="106" d="100"/>
          <a:sy n="106" d="100"/>
        </p:scale>
        <p:origin x="96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jpg>
</file>

<file path=ppt/media/image4.tiff>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86DEAF-A4F1-9647-B9A2-25EACFD125E7}" type="datetimeFigureOut">
              <a:rPr lang="en-US" smtClean="0"/>
              <a:t>10/6/21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735A56-A214-8C41-A677-C11454F2CB59}" type="slidenum">
              <a:rPr lang="en-US" smtClean="0"/>
              <a:t>‹#›</a:t>
            </a:fld>
            <a:endParaRPr lang="en-US"/>
          </a:p>
        </p:txBody>
      </p:sp>
    </p:spTree>
    <p:extLst>
      <p:ext uri="{BB962C8B-B14F-4D97-AF65-F5344CB8AC3E}">
        <p14:creationId xmlns:p14="http://schemas.microsoft.com/office/powerpoint/2010/main" val="2991507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1</a:t>
            </a:fld>
            <a:endParaRPr lang="en-US"/>
          </a:p>
        </p:txBody>
      </p:sp>
    </p:spTree>
    <p:extLst>
      <p:ext uri="{BB962C8B-B14F-4D97-AF65-F5344CB8AC3E}">
        <p14:creationId xmlns:p14="http://schemas.microsoft.com/office/powerpoint/2010/main" val="35084555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11</a:t>
            </a:fld>
            <a:endParaRPr lang="en-US"/>
          </a:p>
        </p:txBody>
      </p:sp>
    </p:spTree>
    <p:extLst>
      <p:ext uri="{BB962C8B-B14F-4D97-AF65-F5344CB8AC3E}">
        <p14:creationId xmlns:p14="http://schemas.microsoft.com/office/powerpoint/2010/main" val="40038773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Comprehensive physiology breath hold diving paper</a:t>
            </a:r>
          </a:p>
          <a:p>
            <a:endParaRPr lang="en-US" dirty="0"/>
          </a:p>
          <a:p>
            <a:r>
              <a:rPr lang="en-US" dirty="0"/>
              <a:t>Recall: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Any values of PaCO2 above 46 mmHg is abnormal – though transient elevations up to 50 mmHg may be encountered in ‘normal people’ doing breathe holds. West: held within 3mmHg always, possibly slightly higher in sleep. (10mmHg is the threshold for </a:t>
            </a:r>
            <a:r>
              <a:rPr lang="en-US" dirty="0" err="1"/>
              <a:t>noct</a:t>
            </a:r>
            <a:r>
              <a:rPr lang="en-US" dirty="0"/>
              <a:t> vent)</a:t>
            </a:r>
          </a:p>
          <a:p>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12</a:t>
            </a:fld>
            <a:endParaRPr lang="en-US"/>
          </a:p>
        </p:txBody>
      </p:sp>
    </p:spTree>
    <p:extLst>
      <p:ext uri="{BB962C8B-B14F-4D97-AF65-F5344CB8AC3E}">
        <p14:creationId xmlns:p14="http://schemas.microsoft.com/office/powerpoint/2010/main" val="2244563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From https://</a:t>
            </a:r>
            <a:r>
              <a:rPr lang="en-US" sz="1200" b="0" i="0" kern="1200" dirty="0" err="1">
                <a:solidFill>
                  <a:schemeClr val="tx1"/>
                </a:solidFill>
                <a:effectLst/>
                <a:latin typeface="+mn-lt"/>
                <a:ea typeface="+mn-ea"/>
                <a:cs typeface="+mn-cs"/>
              </a:rPr>
              <a:t>erj.ersjournals.com</a:t>
            </a:r>
            <a:r>
              <a:rPr lang="en-US" sz="1200" b="0" i="0" kern="1200" dirty="0">
                <a:solidFill>
                  <a:schemeClr val="tx1"/>
                </a:solidFill>
                <a:effectLst/>
                <a:latin typeface="+mn-lt"/>
                <a:ea typeface="+mn-ea"/>
                <a:cs typeface="+mn-cs"/>
              </a:rPr>
              <a:t>/content/51/3/1702531#ref-8</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Note: in this case, the opiate only caused a ~7 mmHg increase in PaCO2 despite a 50% reduction in sensitivity of the </a:t>
            </a:r>
            <a:r>
              <a:rPr lang="en-US" sz="1200" b="0" i="0" kern="1200" dirty="0" err="1">
                <a:solidFill>
                  <a:schemeClr val="tx1"/>
                </a:solidFill>
                <a:effectLst/>
                <a:latin typeface="+mn-lt"/>
                <a:ea typeface="+mn-ea"/>
                <a:cs typeface="+mn-cs"/>
              </a:rPr>
              <a:t>hypercapneic</a:t>
            </a:r>
            <a:r>
              <a:rPr lang="en-US" sz="1200" b="0" i="0" kern="1200" dirty="0">
                <a:solidFill>
                  <a:schemeClr val="tx1"/>
                </a:solidFill>
                <a:effectLst/>
                <a:latin typeface="+mn-lt"/>
                <a:ea typeface="+mn-ea"/>
                <a:cs typeface="+mn-cs"/>
              </a:rPr>
              <a:t> ventilatory response. </a:t>
            </a:r>
          </a:p>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13</a:t>
            </a:fld>
            <a:endParaRPr lang="en-US"/>
          </a:p>
        </p:txBody>
      </p:sp>
    </p:spTree>
    <p:extLst>
      <p:ext uri="{BB962C8B-B14F-4D97-AF65-F5344CB8AC3E}">
        <p14:creationId xmlns:p14="http://schemas.microsoft.com/office/powerpoint/2010/main" val="34341693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14</a:t>
            </a:fld>
            <a:endParaRPr lang="en-US"/>
          </a:p>
        </p:txBody>
      </p:sp>
    </p:spTree>
    <p:extLst>
      <p:ext uri="{BB962C8B-B14F-4D97-AF65-F5344CB8AC3E}">
        <p14:creationId xmlns:p14="http://schemas.microsoft.com/office/powerpoint/2010/main" val="4602193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b="0" i="0" kern="1200" dirty="0">
                <a:solidFill>
                  <a:schemeClr val="tx1"/>
                </a:solidFill>
                <a:effectLst/>
                <a:latin typeface="+mn-lt"/>
                <a:ea typeface="+mn-ea"/>
                <a:cs typeface="+mn-cs"/>
              </a:rPr>
              <a:t>Disease: pneumonia. </a:t>
            </a:r>
          </a:p>
          <a:p>
            <a:pPr marL="0" indent="0">
              <a:buNone/>
            </a:pPr>
            <a:endParaRPr lang="en-US" sz="1200" b="0" i="0" kern="1200" dirty="0">
              <a:solidFill>
                <a:schemeClr val="tx1"/>
              </a:solidFill>
              <a:effectLst/>
              <a:latin typeface="+mn-lt"/>
              <a:ea typeface="+mn-ea"/>
              <a:cs typeface="+mn-cs"/>
            </a:endParaRPr>
          </a:p>
          <a:p>
            <a:pPr marL="0" indent="0">
              <a:buNone/>
            </a:pPr>
            <a:r>
              <a:rPr lang="en-US" sz="1200" b="0" i="0" kern="1200" dirty="0">
                <a:solidFill>
                  <a:schemeClr val="tx1"/>
                </a:solidFill>
                <a:effectLst/>
                <a:latin typeface="+mn-lt"/>
                <a:ea typeface="+mn-ea"/>
                <a:cs typeface="+mn-cs"/>
              </a:rPr>
              <a:t>Leads to Also leads to</a:t>
            </a:r>
          </a:p>
          <a:p>
            <a:pPr marL="0" indent="0">
              <a:buNone/>
            </a:pPr>
            <a:r>
              <a:rPr lang="en-US" sz="1200" b="0" i="0" kern="1200" dirty="0">
                <a:solidFill>
                  <a:schemeClr val="tx1"/>
                </a:solidFill>
                <a:effectLst/>
                <a:latin typeface="+mn-lt"/>
                <a:ea typeface="+mn-ea"/>
                <a:cs typeface="+mn-cs"/>
              </a:rPr>
              <a:t>Thus, the resulting gap causes air hunger, the major component of dyspnea.</a:t>
            </a:r>
          </a:p>
          <a:p>
            <a:pPr marL="228600" indent="-228600">
              <a:buAutoNum type="alphaUcParenR"/>
            </a:pPr>
            <a:endParaRPr lang="en-US" sz="1200" b="0" i="0" kern="1200" dirty="0">
              <a:solidFill>
                <a:schemeClr val="tx1"/>
              </a:solidFill>
              <a:effectLst/>
              <a:latin typeface="+mn-lt"/>
              <a:ea typeface="+mn-ea"/>
              <a:cs typeface="+mn-cs"/>
            </a:endParaRPr>
          </a:p>
          <a:p>
            <a:pPr marL="228600" indent="-228600">
              <a:buAutoNum type="alphaUcParenR"/>
            </a:pPr>
            <a:endParaRPr lang="en-US" sz="1200" b="0" i="0" kern="1200" dirty="0">
              <a:solidFill>
                <a:schemeClr val="tx1"/>
              </a:solidFill>
              <a:effectLst/>
              <a:latin typeface="+mn-lt"/>
              <a:ea typeface="+mn-ea"/>
              <a:cs typeface="+mn-cs"/>
            </a:endParaRPr>
          </a:p>
          <a:p>
            <a:pPr marL="228600" indent="-228600">
              <a:buAutoNum type="alphaUcParenR"/>
            </a:pPr>
            <a:endParaRPr lang="en-US" sz="1200" b="0" i="0" kern="1200" dirty="0">
              <a:solidFill>
                <a:schemeClr val="tx1"/>
              </a:solidFill>
              <a:effectLst/>
              <a:latin typeface="+mn-lt"/>
              <a:ea typeface="+mn-ea"/>
              <a:cs typeface="+mn-cs"/>
            </a:endParaRPr>
          </a:p>
          <a:p>
            <a:pPr marL="228600" indent="-228600">
              <a:buAutoNum type="alphaUcParenR"/>
            </a:pPr>
            <a:r>
              <a:rPr lang="en-US" sz="1200" b="0" i="0" kern="1200" dirty="0">
                <a:solidFill>
                  <a:schemeClr val="tx1"/>
                </a:solidFill>
                <a:effectLst/>
                <a:latin typeface="+mn-lt"/>
                <a:ea typeface="+mn-ea"/>
                <a:cs typeface="+mn-cs"/>
              </a:rPr>
              <a:t>Graphical representation of the metabolic hyperbola and brain–ventilation curve of a healthy human. The intersection of the metabolic hyperbola and ventilation curve (open circle) determines the steady-state Pa</a:t>
            </a:r>
            <a:r>
              <a:rPr lang="en-US" sz="1200" b="0" i="0" kern="1200" baseline="-25000" dirty="0">
                <a:solidFill>
                  <a:schemeClr val="tx1"/>
                </a:solidFill>
                <a:effectLst/>
                <a:latin typeface="+mn-lt"/>
                <a:ea typeface="+mn-ea"/>
                <a:cs typeface="+mn-cs"/>
              </a:rPr>
              <a:t>CO2</a:t>
            </a:r>
            <a:r>
              <a:rPr lang="en-US" sz="1200" b="0" i="0" kern="1200" dirty="0">
                <a:solidFill>
                  <a:schemeClr val="tx1"/>
                </a:solidFill>
                <a:effectLst/>
                <a:latin typeface="+mn-lt"/>
                <a:ea typeface="+mn-ea"/>
                <a:cs typeface="+mn-cs"/>
              </a:rPr>
              <a:t> and </a:t>
            </a:r>
            <a:r>
              <a:rPr lang="en-US" sz="1200" b="0" i="0" u="none" strike="noStrike" kern="1200" dirty="0" err="1">
                <a:solidFill>
                  <a:schemeClr val="tx1"/>
                </a:solidFill>
                <a:effectLst/>
                <a:latin typeface="+mn-lt"/>
                <a:ea typeface="+mn-ea"/>
                <a:cs typeface="+mn-cs"/>
              </a:rPr>
              <a:t>V.V.</a:t>
            </a:r>
            <a:r>
              <a:rPr lang="en-US" sz="1200" b="0" i="0" kern="1200" cap="small" dirty="0" err="1">
                <a:solidFill>
                  <a:schemeClr val="tx1"/>
                </a:solidFill>
                <a:effectLst/>
                <a:latin typeface="+mn-lt"/>
                <a:ea typeface="+mn-ea"/>
                <a:cs typeface="+mn-cs"/>
              </a:rPr>
              <a:t>e</a:t>
            </a:r>
            <a:r>
              <a:rPr lang="en-US" sz="1200" b="0" i="0" kern="1200" dirty="0">
                <a:solidFill>
                  <a:schemeClr val="tx1"/>
                </a:solidFill>
                <a:effectLst/>
                <a:latin typeface="+mn-lt"/>
                <a:ea typeface="+mn-ea"/>
                <a:cs typeface="+mn-cs"/>
              </a:rPr>
              <a:t> (40 mm Hg and 6.2 L/min, respectively). (Note that these mathematically described curves and relationships are simplified presentations of experimental data, with the aim being to facilitate understanding of the effects of critical illness and mechanical ventilation on respiratory drive, and cannot be directly applied to compute the ventilatory demands of a critically ill patient.) (</a:t>
            </a:r>
            <a:r>
              <a:rPr lang="en-US" sz="1200" b="0" i="1" kern="1200" dirty="0">
                <a:solidFill>
                  <a:schemeClr val="tx1"/>
                </a:solidFill>
                <a:effectLst/>
                <a:latin typeface="+mn-lt"/>
                <a:ea typeface="+mn-ea"/>
                <a:cs typeface="+mn-cs"/>
              </a:rPr>
              <a:t>B</a:t>
            </a:r>
            <a:r>
              <a:rPr lang="en-US" sz="1200" b="0" i="0" kern="1200" dirty="0">
                <a:solidFill>
                  <a:schemeClr val="tx1"/>
                </a:solidFill>
                <a:effectLst/>
                <a:latin typeface="+mn-lt"/>
                <a:ea typeface="+mn-ea"/>
                <a:cs typeface="+mn-cs"/>
              </a:rPr>
              <a:t>) This human develops severe pneumonia</a:t>
            </a:r>
            <a:r>
              <a:rPr lang="en-US" sz="1200" b="1" i="0" kern="1200" dirty="0">
                <a:solidFill>
                  <a:schemeClr val="tx1"/>
                </a:solidFill>
                <a:effectLst/>
                <a:latin typeface="+mn-lt"/>
                <a:ea typeface="+mn-ea"/>
                <a:cs typeface="+mn-cs"/>
              </a:rPr>
              <a:t>, causing increased </a:t>
            </a:r>
            <a:r>
              <a:rPr lang="en-US" sz="1200" b="1" i="0" u="none" strike="noStrike" kern="1200" dirty="0">
                <a:solidFill>
                  <a:schemeClr val="tx1"/>
                </a:solidFill>
                <a:effectLst/>
                <a:latin typeface="+mn-lt"/>
                <a:ea typeface="+mn-ea"/>
                <a:cs typeface="+mn-cs"/>
              </a:rPr>
              <a:t>V.V.</a:t>
            </a:r>
            <a:r>
              <a:rPr lang="en-US" sz="1200" b="1" i="0" kern="1200" cap="small" dirty="0">
                <a:solidFill>
                  <a:schemeClr val="tx1"/>
                </a:solidFill>
                <a:effectLst/>
                <a:latin typeface="+mn-lt"/>
                <a:ea typeface="+mn-ea"/>
                <a:cs typeface="+mn-cs"/>
              </a:rPr>
              <a:t>co</a:t>
            </a:r>
            <a:r>
              <a:rPr lang="en-US" sz="1200" b="1" i="0" kern="1200" baseline="-25000" dirty="0">
                <a:solidFill>
                  <a:schemeClr val="tx1"/>
                </a:solidFill>
                <a:effectLst/>
                <a:latin typeface="+mn-lt"/>
                <a:ea typeface="+mn-ea"/>
                <a:cs typeface="+mn-cs"/>
              </a:rPr>
              <a:t>2</a:t>
            </a:r>
            <a:r>
              <a:rPr lang="en-US" sz="1200" b="1" i="0" kern="1200" dirty="0">
                <a:solidFill>
                  <a:schemeClr val="tx1"/>
                </a:solidFill>
                <a:effectLst/>
                <a:latin typeface="+mn-lt"/>
                <a:ea typeface="+mn-ea"/>
                <a:cs typeface="+mn-cs"/>
              </a:rPr>
              <a:t> and </a:t>
            </a:r>
            <a:r>
              <a:rPr lang="en-US" sz="1200" b="1" i="0" kern="1200" dirty="0" err="1">
                <a:solidFill>
                  <a:schemeClr val="tx1"/>
                </a:solidFill>
                <a:effectLst/>
                <a:latin typeface="+mn-lt"/>
                <a:ea typeface="+mn-ea"/>
                <a:cs typeface="+mn-cs"/>
              </a:rPr>
              <a:t>V</a:t>
            </a:r>
            <a:r>
              <a:rPr lang="en-US" sz="1200" b="1" i="0" kern="1200" cap="small" dirty="0" err="1">
                <a:solidFill>
                  <a:schemeClr val="tx1"/>
                </a:solidFill>
                <a:effectLst/>
                <a:latin typeface="+mn-lt"/>
                <a:ea typeface="+mn-ea"/>
                <a:cs typeface="+mn-cs"/>
              </a:rPr>
              <a:t>d</a:t>
            </a:r>
            <a:r>
              <a:rPr lang="en-US" sz="1200" b="1" i="0" kern="1200" dirty="0">
                <a:solidFill>
                  <a:schemeClr val="tx1"/>
                </a:solidFill>
                <a:effectLst/>
                <a:latin typeface="+mn-lt"/>
                <a:ea typeface="+mn-ea"/>
                <a:cs typeface="+mn-cs"/>
              </a:rPr>
              <a:t>/V</a:t>
            </a:r>
            <a:r>
              <a:rPr lang="en-US" sz="1200" b="1" i="0" kern="1200" cap="small" dirty="0">
                <a:solidFill>
                  <a:schemeClr val="tx1"/>
                </a:solidFill>
                <a:effectLst/>
                <a:latin typeface="+mn-lt"/>
                <a:ea typeface="+mn-ea"/>
                <a:cs typeface="+mn-cs"/>
              </a:rPr>
              <a:t>t</a:t>
            </a:r>
            <a:r>
              <a:rPr lang="en-US" sz="1200" b="1" i="0" kern="1200" dirty="0">
                <a:solidFill>
                  <a:schemeClr val="tx1"/>
                </a:solidFill>
                <a:effectLst/>
                <a:latin typeface="+mn-lt"/>
                <a:ea typeface="+mn-ea"/>
                <a:cs typeface="+mn-cs"/>
              </a:rPr>
              <a:t>, which moves the metabolic hyperbola upward, and hypoxemia, which moves the brain curve to the left and increases its slope</a:t>
            </a:r>
            <a:r>
              <a:rPr lang="en-US" sz="1200" b="0" i="0" kern="1200" dirty="0">
                <a:solidFill>
                  <a:schemeClr val="tx1"/>
                </a:solidFill>
                <a:effectLst/>
                <a:latin typeface="+mn-lt"/>
                <a:ea typeface="+mn-ea"/>
                <a:cs typeface="+mn-cs"/>
              </a:rPr>
              <a:t>. Owing to increased respiratory system elastance</a:t>
            </a:r>
            <a:r>
              <a:rPr lang="en-US" sz="1200" b="1" i="0" kern="1200" dirty="0">
                <a:solidFill>
                  <a:schemeClr val="tx1"/>
                </a:solidFill>
                <a:effectLst/>
                <a:latin typeface="+mn-lt"/>
                <a:ea typeface="+mn-ea"/>
                <a:cs typeface="+mn-cs"/>
              </a:rPr>
              <a:t>, a given respiratory center output per minute (RCO/min) results in a lower </a:t>
            </a:r>
            <a:r>
              <a:rPr lang="en-US" sz="1200" b="1" i="0" u="none" strike="noStrike" kern="1200" dirty="0" err="1">
                <a:solidFill>
                  <a:schemeClr val="tx1"/>
                </a:solidFill>
                <a:effectLst/>
                <a:latin typeface="+mn-lt"/>
                <a:ea typeface="+mn-ea"/>
                <a:cs typeface="+mn-cs"/>
              </a:rPr>
              <a:t>V.V.</a:t>
            </a:r>
            <a:r>
              <a:rPr lang="en-US" sz="1200" b="0" i="0" kern="1200" cap="small" dirty="0" err="1">
                <a:solidFill>
                  <a:schemeClr val="tx1"/>
                </a:solidFill>
                <a:effectLst/>
                <a:latin typeface="+mn-lt"/>
                <a:ea typeface="+mn-ea"/>
                <a:cs typeface="+mn-cs"/>
              </a:rPr>
              <a:t>e</a:t>
            </a:r>
            <a:r>
              <a:rPr lang="en-US" sz="1200" b="0" i="0" kern="1200" dirty="0">
                <a:solidFill>
                  <a:schemeClr val="tx1"/>
                </a:solidFill>
                <a:effectLst/>
                <a:latin typeface="+mn-lt"/>
                <a:ea typeface="+mn-ea"/>
                <a:cs typeface="+mn-cs"/>
              </a:rPr>
              <a:t>; thus, the slope of the ventilation curve is shifted downward. A dissociation of the ventilation curve from the brain curve occurs. In the presence of a dissociation, any change in Pa</a:t>
            </a:r>
            <a:r>
              <a:rPr lang="en-US" sz="1200" b="0" i="0" kern="1200" baseline="-25000" dirty="0">
                <a:solidFill>
                  <a:schemeClr val="tx1"/>
                </a:solidFill>
                <a:effectLst/>
                <a:latin typeface="+mn-lt"/>
                <a:ea typeface="+mn-ea"/>
                <a:cs typeface="+mn-cs"/>
              </a:rPr>
              <a:t>CO2</a:t>
            </a:r>
            <a:r>
              <a:rPr lang="en-US" sz="1200" b="0" i="0" kern="1200" dirty="0">
                <a:solidFill>
                  <a:schemeClr val="tx1"/>
                </a:solidFill>
                <a:effectLst/>
                <a:latin typeface="+mn-lt"/>
                <a:ea typeface="+mn-ea"/>
                <a:cs typeface="+mn-cs"/>
              </a:rPr>
              <a:t> alters the RCO/min (mainly due to change in respiratory drive, RCO per breath) as much as the brain curve dictates, and any change in RCO/min can only change the actual ventilation as much as the ventilation curve dictates. Assuming for simplicity that the change in respiratory system elastance, and thus the deviation of the ventilation curve, occurs abruptly, the RCO/min corresponds initially to point 1 (</a:t>
            </a:r>
            <a:r>
              <a:rPr lang="en-US" sz="1200" b="0" i="0" u="none" strike="noStrike" kern="1200" dirty="0" err="1">
                <a:solidFill>
                  <a:schemeClr val="tx1"/>
                </a:solidFill>
                <a:effectLst/>
                <a:latin typeface="+mn-lt"/>
                <a:ea typeface="+mn-ea"/>
                <a:cs typeface="+mn-cs"/>
              </a:rPr>
              <a:t>V.V.</a:t>
            </a:r>
            <a:r>
              <a:rPr lang="en-US" sz="1200" b="0" i="0" kern="1200" cap="small" dirty="0" err="1">
                <a:solidFill>
                  <a:schemeClr val="tx1"/>
                </a:solidFill>
                <a:effectLst/>
                <a:latin typeface="+mn-lt"/>
                <a:ea typeface="+mn-ea"/>
                <a:cs typeface="+mn-cs"/>
              </a:rPr>
              <a:t>e</a:t>
            </a:r>
            <a:r>
              <a:rPr lang="en-US" sz="1200" b="0" i="0" kern="1200" dirty="0">
                <a:solidFill>
                  <a:schemeClr val="tx1"/>
                </a:solidFill>
                <a:effectLst/>
                <a:latin typeface="+mn-lt"/>
                <a:ea typeface="+mn-ea"/>
                <a:cs typeface="+mn-cs"/>
              </a:rPr>
              <a:t>, 17.5 L/min), whereas the actual </a:t>
            </a:r>
            <a:r>
              <a:rPr lang="en-US" sz="1200" b="0" i="0" u="none" strike="noStrike" kern="1200" dirty="0" err="1">
                <a:solidFill>
                  <a:schemeClr val="tx1"/>
                </a:solidFill>
                <a:effectLst/>
                <a:latin typeface="+mn-lt"/>
                <a:ea typeface="+mn-ea"/>
                <a:cs typeface="+mn-cs"/>
              </a:rPr>
              <a:t>V.V.</a:t>
            </a:r>
            <a:r>
              <a:rPr lang="en-US" sz="1200" b="0" i="0" kern="1200" cap="small" dirty="0" err="1">
                <a:solidFill>
                  <a:schemeClr val="tx1"/>
                </a:solidFill>
                <a:effectLst/>
                <a:latin typeface="+mn-lt"/>
                <a:ea typeface="+mn-ea"/>
                <a:cs typeface="+mn-cs"/>
              </a:rPr>
              <a:t>e</a:t>
            </a:r>
            <a:r>
              <a:rPr lang="en-US" sz="1200" b="0" i="0" kern="1200" dirty="0">
                <a:solidFill>
                  <a:schemeClr val="tx1"/>
                </a:solidFill>
                <a:effectLst/>
                <a:latin typeface="+mn-lt"/>
                <a:ea typeface="+mn-ea"/>
                <a:cs typeface="+mn-cs"/>
              </a:rPr>
              <a:t> drops to point 2 (4.5 L/min). This decrease in ventilation leads to a gradual increase of Pa</a:t>
            </a:r>
            <a:r>
              <a:rPr lang="en-US" sz="1200" b="0" i="0" kern="1200" baseline="-25000" dirty="0">
                <a:solidFill>
                  <a:schemeClr val="tx1"/>
                </a:solidFill>
                <a:effectLst/>
                <a:latin typeface="+mn-lt"/>
                <a:ea typeface="+mn-ea"/>
                <a:cs typeface="+mn-cs"/>
              </a:rPr>
              <a:t>CO2</a:t>
            </a:r>
            <a:r>
              <a:rPr lang="en-US" sz="1200" b="0" i="0" kern="1200" dirty="0">
                <a:solidFill>
                  <a:schemeClr val="tx1"/>
                </a:solidFill>
                <a:effectLst/>
                <a:latin typeface="+mn-lt"/>
                <a:ea typeface="+mn-ea"/>
                <a:cs typeface="+mn-cs"/>
              </a:rPr>
              <a:t>, which in turn stimulates the respiratory center. The RCO/min progressively increases along the brain curve (from point 1 to point 3), following the increase in Pa</a:t>
            </a:r>
            <a:r>
              <a:rPr lang="en-US" sz="1200" b="0" i="0" kern="1200" baseline="-25000" dirty="0">
                <a:solidFill>
                  <a:schemeClr val="tx1"/>
                </a:solidFill>
                <a:effectLst/>
                <a:latin typeface="+mn-lt"/>
                <a:ea typeface="+mn-ea"/>
                <a:cs typeface="+mn-cs"/>
              </a:rPr>
              <a:t>CO2</a:t>
            </a:r>
            <a:r>
              <a:rPr lang="en-US" sz="1200" b="0" i="0" kern="1200" dirty="0">
                <a:solidFill>
                  <a:schemeClr val="tx1"/>
                </a:solidFill>
                <a:effectLst/>
                <a:latin typeface="+mn-lt"/>
                <a:ea typeface="+mn-ea"/>
                <a:cs typeface="+mn-cs"/>
              </a:rPr>
              <a:t>. In parallel, this increase in RCO/min results in an increase in the actual </a:t>
            </a:r>
            <a:r>
              <a:rPr lang="en-US" sz="1200" b="0" i="0" u="none" strike="noStrike" kern="1200" dirty="0" err="1">
                <a:solidFill>
                  <a:schemeClr val="tx1"/>
                </a:solidFill>
                <a:effectLst/>
                <a:latin typeface="+mn-lt"/>
                <a:ea typeface="+mn-ea"/>
                <a:cs typeface="+mn-cs"/>
              </a:rPr>
              <a:t>V.V.</a:t>
            </a:r>
            <a:r>
              <a:rPr lang="en-US" sz="1200" b="0" i="0" kern="1200" cap="small" dirty="0" err="1">
                <a:solidFill>
                  <a:schemeClr val="tx1"/>
                </a:solidFill>
                <a:effectLst/>
                <a:latin typeface="+mn-lt"/>
                <a:ea typeface="+mn-ea"/>
                <a:cs typeface="+mn-cs"/>
              </a:rPr>
              <a:t>e</a:t>
            </a:r>
            <a:r>
              <a:rPr lang="en-US" sz="1200" b="0" i="0" kern="1200" dirty="0">
                <a:solidFill>
                  <a:schemeClr val="tx1"/>
                </a:solidFill>
                <a:effectLst/>
                <a:latin typeface="+mn-lt"/>
                <a:ea typeface="+mn-ea"/>
                <a:cs typeface="+mn-cs"/>
              </a:rPr>
              <a:t> along the ventilation curve (from points 2 to 4). When RCO/min (point 3) results in an actual </a:t>
            </a:r>
            <a:r>
              <a:rPr lang="en-US" sz="1200" b="0" i="0" u="none" strike="noStrike" kern="1200" dirty="0" err="1">
                <a:solidFill>
                  <a:schemeClr val="tx1"/>
                </a:solidFill>
                <a:effectLst/>
                <a:latin typeface="+mn-lt"/>
                <a:ea typeface="+mn-ea"/>
                <a:cs typeface="+mn-cs"/>
              </a:rPr>
              <a:t>V.V.</a:t>
            </a:r>
            <a:r>
              <a:rPr lang="en-US" sz="1200" b="0" i="0" kern="1200" cap="small" dirty="0" err="1">
                <a:solidFill>
                  <a:schemeClr val="tx1"/>
                </a:solidFill>
                <a:effectLst/>
                <a:latin typeface="+mn-lt"/>
                <a:ea typeface="+mn-ea"/>
                <a:cs typeface="+mn-cs"/>
              </a:rPr>
              <a:t>e</a:t>
            </a:r>
            <a:r>
              <a:rPr lang="en-US" sz="1200" b="0" i="0" kern="1200" dirty="0">
                <a:solidFill>
                  <a:schemeClr val="tx1"/>
                </a:solidFill>
                <a:effectLst/>
                <a:latin typeface="+mn-lt"/>
                <a:ea typeface="+mn-ea"/>
                <a:cs typeface="+mn-cs"/>
              </a:rPr>
              <a:t> at the intersection of the ventilation curve and the metabolic hyperbola (point 4), a steady state occurs; Pa</a:t>
            </a:r>
            <a:r>
              <a:rPr lang="en-US" sz="1200" b="0" i="0" kern="1200" baseline="-25000" dirty="0">
                <a:solidFill>
                  <a:schemeClr val="tx1"/>
                </a:solidFill>
                <a:effectLst/>
                <a:latin typeface="+mn-lt"/>
                <a:ea typeface="+mn-ea"/>
                <a:cs typeface="+mn-cs"/>
              </a:rPr>
              <a:t>CO2</a:t>
            </a:r>
            <a:r>
              <a:rPr lang="en-US" sz="1200" b="0" i="0" kern="1200" dirty="0">
                <a:solidFill>
                  <a:schemeClr val="tx1"/>
                </a:solidFill>
                <a:effectLst/>
                <a:latin typeface="+mn-lt"/>
                <a:ea typeface="+mn-ea"/>
                <a:cs typeface="+mn-cs"/>
              </a:rPr>
              <a:t> stabilizes; and respiratory drive, RCO/min, and </a:t>
            </a:r>
            <a:r>
              <a:rPr lang="en-US" sz="1200" b="0" i="0" u="none" strike="noStrike" kern="1200" dirty="0" err="1">
                <a:solidFill>
                  <a:schemeClr val="tx1"/>
                </a:solidFill>
                <a:effectLst/>
                <a:latin typeface="+mn-lt"/>
                <a:ea typeface="+mn-ea"/>
                <a:cs typeface="+mn-cs"/>
              </a:rPr>
              <a:t>V.V.</a:t>
            </a:r>
            <a:r>
              <a:rPr lang="en-US" sz="1200" b="0" i="0" kern="1200" cap="small" dirty="0" err="1">
                <a:solidFill>
                  <a:schemeClr val="tx1"/>
                </a:solidFill>
                <a:effectLst/>
                <a:latin typeface="+mn-lt"/>
                <a:ea typeface="+mn-ea"/>
                <a:cs typeface="+mn-cs"/>
              </a:rPr>
              <a:t>e</a:t>
            </a:r>
            <a:r>
              <a:rPr lang="en-US" sz="1200" b="0" i="0" kern="1200" dirty="0">
                <a:solidFill>
                  <a:schemeClr val="tx1"/>
                </a:solidFill>
                <a:effectLst/>
                <a:latin typeface="+mn-lt"/>
                <a:ea typeface="+mn-ea"/>
                <a:cs typeface="+mn-cs"/>
              </a:rPr>
              <a:t> do not increase further. Although the brain’s ventilation demands (46 L/min) are not met (actual </a:t>
            </a:r>
            <a:r>
              <a:rPr lang="en-US" sz="1200" b="0" i="0" u="none" strike="noStrike" kern="1200" dirty="0" err="1">
                <a:solidFill>
                  <a:schemeClr val="tx1"/>
                </a:solidFill>
                <a:effectLst/>
                <a:latin typeface="+mn-lt"/>
                <a:ea typeface="+mn-ea"/>
                <a:cs typeface="+mn-cs"/>
              </a:rPr>
              <a:t>V.V.</a:t>
            </a:r>
            <a:r>
              <a:rPr lang="en-US" sz="1200" b="0" i="0" kern="1200" cap="small" dirty="0" err="1">
                <a:solidFill>
                  <a:schemeClr val="tx1"/>
                </a:solidFill>
                <a:effectLst/>
                <a:latin typeface="+mn-lt"/>
                <a:ea typeface="+mn-ea"/>
                <a:cs typeface="+mn-cs"/>
              </a:rPr>
              <a:t>e</a:t>
            </a:r>
            <a:r>
              <a:rPr lang="en-US" sz="1200" b="0" i="0" kern="1200" cap="small" dirty="0">
                <a:solidFill>
                  <a:schemeClr val="tx1"/>
                </a:solidFill>
                <a:effectLst/>
                <a:latin typeface="+mn-lt"/>
                <a:ea typeface="+mn-ea"/>
                <a:cs typeface="+mn-cs"/>
              </a:rPr>
              <a:t>,</a:t>
            </a:r>
            <a:r>
              <a:rPr lang="en-US" sz="1200" b="0" i="0" kern="1200" dirty="0">
                <a:solidFill>
                  <a:schemeClr val="tx1"/>
                </a:solidFill>
                <a:effectLst/>
                <a:latin typeface="+mn-lt"/>
                <a:ea typeface="+mn-ea"/>
                <a:cs typeface="+mn-cs"/>
              </a:rPr>
              <a:t> 13 L/min), respiratory drive and RCO/min do not increase further because the CO</a:t>
            </a:r>
            <a:r>
              <a:rPr lang="en-US" sz="1200" b="0" i="0" kern="1200" baseline="-25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stimulus is constant.</a:t>
            </a:r>
          </a:p>
          <a:p>
            <a:pPr marL="228600" indent="-228600">
              <a:buAutoNum type="alphaUcParenR"/>
            </a:pPr>
            <a:endParaRPr lang="en-US" sz="1200" b="0" i="0" kern="1200" dirty="0">
              <a:solidFill>
                <a:schemeClr val="tx1"/>
              </a:solidFill>
              <a:effectLst/>
              <a:latin typeface="+mn-lt"/>
              <a:ea typeface="+mn-ea"/>
              <a:cs typeface="+mn-cs"/>
            </a:endParaRPr>
          </a:p>
          <a:p>
            <a:pPr marL="228600" indent="-228600">
              <a:buAutoNum type="alphaUcParenR"/>
            </a:pPr>
            <a:r>
              <a:rPr lang="en-US" dirty="0"/>
              <a:t>Air hunger is the most prominent sensation in severe </a:t>
            </a:r>
            <a:r>
              <a:rPr lang="en-US" dirty="0" err="1"/>
              <a:t>dyspnoea</a:t>
            </a:r>
            <a:r>
              <a:rPr lang="en-US" dirty="0"/>
              <a:t> (Stevens et al. 2019); it is the extremely uncomfortable sensation that arises when ventilation (sensed via stretch receptors) fails to meet demand (conveyed by corollary discharge from brainstem to cerebral cortex) (Abstract Figure). Under conditions of fixed mechanical ventilation, air hunger can be induced by hypoxia and/or hypercapnia in proportion to level of chemoreflex stimulation of ventilation (</a:t>
            </a:r>
            <a:r>
              <a:rPr lang="en-US" dirty="0" err="1"/>
              <a:t>Moosavi</a:t>
            </a:r>
            <a:r>
              <a:rPr lang="en-US" dirty="0"/>
              <a:t> et al. 2003). </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15</a:t>
            </a:fld>
            <a:endParaRPr lang="en-US"/>
          </a:p>
        </p:txBody>
      </p:sp>
    </p:spTree>
    <p:extLst>
      <p:ext uri="{BB962C8B-B14F-4D97-AF65-F5344CB8AC3E}">
        <p14:creationId xmlns:p14="http://schemas.microsoft.com/office/powerpoint/2010/main" val="11621995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emergence of photosynthetic organisms 3 billion years ago increased the PO2 levels in the atmosphere and allowed the evolution of organisms that use glucose and O2 to produce ATP through mitochondrial electron transport and oxidative phosphorylation</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16</a:t>
            </a:fld>
            <a:endParaRPr lang="en-US"/>
          </a:p>
        </p:txBody>
      </p:sp>
    </p:spTree>
    <p:extLst>
      <p:ext uri="{BB962C8B-B14F-4D97-AF65-F5344CB8AC3E}">
        <p14:creationId xmlns:p14="http://schemas.microsoft.com/office/powerpoint/2010/main" val="864154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RER (metabolism) = RQ (gas exchange at lung) if no significant buffering is occurring. Above AT, no longer equal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RER = VCO2 / VO2</a:t>
            </a:r>
          </a:p>
          <a:p>
            <a:endParaRPr lang="en-US" dirty="0"/>
          </a:p>
          <a:p>
            <a:r>
              <a:rPr lang="en-US" dirty="0"/>
              <a:t>1.0+ if glycolysis ongoing</a:t>
            </a:r>
          </a:p>
          <a:p>
            <a:r>
              <a:rPr lang="en-US" dirty="0"/>
              <a:t>1.0 if all carbohydrates being oxidized</a:t>
            </a:r>
          </a:p>
          <a:p>
            <a:r>
              <a:rPr lang="en-US" dirty="0"/>
              <a:t>0.7 if all lipolysis (of palmitic acid)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2</a:t>
            </a:fld>
            <a:endParaRPr lang="en-US"/>
          </a:p>
        </p:txBody>
      </p:sp>
    </p:spTree>
    <p:extLst>
      <p:ext uri="{BB962C8B-B14F-4D97-AF65-F5344CB8AC3E}">
        <p14:creationId xmlns:p14="http://schemas.microsoft.com/office/powerpoint/2010/main" val="3231520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95 CI citation – Nunn’s</a:t>
            </a:r>
          </a:p>
          <a:p>
            <a:endParaRPr lang="en-US" dirty="0">
              <a:effectLst/>
            </a:endParaRPr>
          </a:p>
          <a:p>
            <a:r>
              <a:rPr lang="en-US" dirty="0">
                <a:effectLst/>
              </a:rPr>
              <a:t>Elevation: https://</a:t>
            </a:r>
            <a:r>
              <a:rPr lang="en-US" dirty="0" err="1">
                <a:effectLst/>
              </a:rPr>
              <a:t>www.atsjournals.org</a:t>
            </a:r>
            <a:r>
              <a:rPr lang="en-US" dirty="0">
                <a:effectLst/>
              </a:rPr>
              <a:t>/</a:t>
            </a:r>
            <a:r>
              <a:rPr lang="en-US" dirty="0" err="1">
                <a:effectLst/>
              </a:rPr>
              <a:t>doi</a:t>
            </a:r>
            <a:r>
              <a:rPr lang="en-US" dirty="0">
                <a:effectLst/>
              </a:rPr>
              <a:t>/full/10.1164/ajrccm.160.5.9806006</a:t>
            </a:r>
          </a:p>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3</a:t>
            </a:fld>
            <a:endParaRPr lang="en-US"/>
          </a:p>
        </p:txBody>
      </p:sp>
    </p:spTree>
    <p:extLst>
      <p:ext uri="{BB962C8B-B14F-4D97-AF65-F5344CB8AC3E}">
        <p14:creationId xmlns:p14="http://schemas.microsoft.com/office/powerpoint/2010/main" val="1105365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to note than PaCO2 over 44 mmHg is not synonymous with hypoventilation - as it could also be due to increased VCO2 (from exercise, increased work of breathing, weight gain, hyperthermia, carbohydrate utilization, hyperthyroidism, etc.)”</a:t>
            </a:r>
          </a:p>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5</a:t>
            </a:fld>
            <a:endParaRPr lang="en-US"/>
          </a:p>
        </p:txBody>
      </p:sp>
    </p:spTree>
    <p:extLst>
      <p:ext uri="{BB962C8B-B14F-4D97-AF65-F5344CB8AC3E}">
        <p14:creationId xmlns:p14="http://schemas.microsoft.com/office/powerpoint/2010/main" val="18212662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Would be especially in states where the work (power) of breathing is higher - such as lung disease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54</a:t>
            </a:r>
            <a:r>
              <a:rPr lang="en-US" dirty="0">
                <a:effectLst/>
              </a:rPr>
              <a:t> - </a:t>
            </a:r>
            <a:r>
              <a:rPr lang="en-US" dirty="0"/>
              <a:t>Cunningham DJC, Robbins PA, Wolff CB. Integration of respiratory responses to changes in alveolar partial pressures of CO2 and O2 and in arterial </a:t>
            </a:r>
            <a:r>
              <a:rPr lang="en-US" dirty="0" err="1"/>
              <a:t>pH.</a:t>
            </a:r>
            <a:r>
              <a:rPr lang="en-US" dirty="0"/>
              <a:t> In: </a:t>
            </a:r>
            <a:r>
              <a:rPr lang="en-US" dirty="0" err="1"/>
              <a:t>Cherniack</a:t>
            </a:r>
            <a:r>
              <a:rPr lang="en-US" dirty="0"/>
              <a:t> NS, Widdicombe JG, editors. Handbook of Physiology, Section 3. The Respiratory System. Volume II: Control of Breathing, part 2, Bethesda, MD: Am </a:t>
            </a:r>
            <a:r>
              <a:rPr lang="en-US" dirty="0" err="1"/>
              <a:t>Physiol</a:t>
            </a:r>
            <a:r>
              <a:rPr lang="en-US" dirty="0"/>
              <a:t> Soc, 1986, pp. 475-528.</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6</a:t>
            </a:fld>
            <a:endParaRPr lang="en-US"/>
          </a:p>
        </p:txBody>
      </p:sp>
    </p:spTree>
    <p:extLst>
      <p:ext uri="{BB962C8B-B14F-4D97-AF65-F5344CB8AC3E}">
        <p14:creationId xmlns:p14="http://schemas.microsoft.com/office/powerpoint/2010/main" val="5836351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you sustain what you need</a:t>
            </a:r>
          </a:p>
        </p:txBody>
      </p:sp>
      <p:sp>
        <p:nvSpPr>
          <p:cNvPr id="4" name="Slide Number Placeholder 3"/>
          <p:cNvSpPr>
            <a:spLocks noGrp="1"/>
          </p:cNvSpPr>
          <p:nvPr>
            <p:ph type="sldNum" sz="quarter" idx="5"/>
          </p:nvPr>
        </p:nvSpPr>
        <p:spPr/>
        <p:txBody>
          <a:bodyPr/>
          <a:lstStyle/>
          <a:p>
            <a:fld id="{2B735A56-A214-8C41-A677-C11454F2CB59}" type="slidenum">
              <a:rPr lang="en-US" smtClean="0"/>
              <a:t>7</a:t>
            </a:fld>
            <a:endParaRPr lang="en-US"/>
          </a:p>
        </p:txBody>
      </p:sp>
    </p:spTree>
    <p:extLst>
      <p:ext uri="{BB962C8B-B14F-4D97-AF65-F5344CB8AC3E}">
        <p14:creationId xmlns:p14="http://schemas.microsoft.com/office/powerpoint/2010/main" val="767714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Tobin comprehensive physiology</a:t>
            </a:r>
          </a:p>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8</a:t>
            </a:fld>
            <a:endParaRPr lang="en-US"/>
          </a:p>
        </p:txBody>
      </p:sp>
    </p:spTree>
    <p:extLst>
      <p:ext uri="{BB962C8B-B14F-4D97-AF65-F5344CB8AC3E}">
        <p14:creationId xmlns:p14="http://schemas.microsoft.com/office/powerpoint/2010/main" val="4765290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From CHEST 2021 Canada reference. </a:t>
            </a:r>
            <a:r>
              <a:rPr lang="en-US" sz="1200" kern="1200" dirty="0">
                <a:solidFill>
                  <a:schemeClr val="tx1"/>
                </a:solidFill>
                <a:effectLst/>
                <a:latin typeface="+mn-lt"/>
                <a:ea typeface="+mn-ea"/>
                <a:cs typeface="+mn-cs"/>
              </a:rPr>
              <a:t>CHEST 2021; 159(5):1922-1933</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Even if VO2 max is only 50% of predicted, that’s still a large range of </a:t>
            </a:r>
            <a:r>
              <a:rPr lang="en-US" dirty="0" err="1"/>
              <a:t>deadspace</a:t>
            </a:r>
            <a:r>
              <a:rPr lang="en-US" dirty="0"/>
              <a:t> / VCO2 that the pulmonary system can handle unless there is a mechanical impediment. </a:t>
            </a:r>
          </a:p>
          <a:p>
            <a:endParaRPr lang="en-US" dirty="0"/>
          </a:p>
          <a:p>
            <a:endParaRPr lang="en-US" dirty="0"/>
          </a:p>
          <a:p>
            <a:r>
              <a:rPr lang="en-US" dirty="0"/>
              <a:t>Not taking into account RER changes (and their absence reflected in RQ not being at steady state)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change in </a:t>
            </a:r>
            <a:r>
              <a:rPr lang="en-US" dirty="0" err="1"/>
              <a:t>Vd</a:t>
            </a:r>
            <a:r>
              <a:rPr lang="en-US" dirty="0"/>
              <a:t>/Vt or VCO2 can be a stressor on the system, but in the absence of huge extremes (e.g. 2,4 Dinitrophenol overdose) is not the cause itself (unless control system is offline - on vent)</a:t>
            </a:r>
          </a:p>
          <a:p>
            <a:endParaRPr lang="en-US" dirty="0"/>
          </a:p>
        </p:txBody>
      </p:sp>
      <p:sp>
        <p:nvSpPr>
          <p:cNvPr id="4" name="Slide Number Placeholder 3"/>
          <p:cNvSpPr>
            <a:spLocks noGrp="1"/>
          </p:cNvSpPr>
          <p:nvPr>
            <p:ph type="sldNum" sz="quarter" idx="5"/>
          </p:nvPr>
        </p:nvSpPr>
        <p:spPr/>
        <p:txBody>
          <a:bodyPr/>
          <a:lstStyle/>
          <a:p>
            <a:fld id="{2B735A56-A214-8C41-A677-C11454F2CB59}" type="slidenum">
              <a:rPr lang="en-US" smtClean="0"/>
              <a:t>9</a:t>
            </a:fld>
            <a:endParaRPr lang="en-US"/>
          </a:p>
        </p:txBody>
      </p:sp>
    </p:spTree>
    <p:extLst>
      <p:ext uri="{BB962C8B-B14F-4D97-AF65-F5344CB8AC3E}">
        <p14:creationId xmlns:p14="http://schemas.microsoft.com/office/powerpoint/2010/main" val="10004369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Controller system sensitivity can be evaluated by forcing an increase in PaCO2 and measuring a subsequent increase in </a:t>
            </a:r>
            <a:r>
              <a:rPr lang="en-US" sz="1200" kern="1200" dirty="0" err="1">
                <a:solidFill>
                  <a:schemeClr val="tx1"/>
                </a:solidFill>
                <a:effectLst/>
                <a:latin typeface="+mn-lt"/>
                <a:ea typeface="+mn-ea"/>
                <a:cs typeface="+mn-cs"/>
              </a:rPr>
              <a:t>Ve</a:t>
            </a:r>
            <a:r>
              <a:rPr lang="en-US" sz="1200" kern="1200" dirty="0">
                <a:solidFill>
                  <a:schemeClr val="tx1"/>
                </a:solidFill>
                <a:effectLst/>
                <a:latin typeface="+mn-lt"/>
                <a:ea typeface="+mn-ea"/>
                <a:cs typeface="+mn-cs"/>
              </a:rPr>
              <a:t> – straight line, where change in </a:t>
            </a:r>
            <a:r>
              <a:rPr lang="en-US" sz="1200" kern="1200" dirty="0" err="1">
                <a:solidFill>
                  <a:schemeClr val="tx1"/>
                </a:solidFill>
                <a:effectLst/>
                <a:latin typeface="+mn-lt"/>
                <a:ea typeface="+mn-ea"/>
                <a:cs typeface="+mn-cs"/>
              </a:rPr>
              <a:t>Ve</a:t>
            </a:r>
            <a:r>
              <a:rPr lang="en-US" sz="1200" kern="1200" dirty="0">
                <a:solidFill>
                  <a:schemeClr val="tx1"/>
                </a:solidFill>
                <a:effectLst/>
                <a:latin typeface="+mn-lt"/>
                <a:ea typeface="+mn-ea"/>
                <a:cs typeface="+mn-cs"/>
              </a:rPr>
              <a:t> per mmHg paCO2 = sensitivity.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-normal range in healthy adults is 0.5 to 8.0 L/min/mmHg (1.5-5.0 in 80% of subjects) (269) - 269 - Tobin MJ, Gardner WN. Monitoring of the control of ventilation. In: Tobin MJ, editor. Principles and Practice of Intensive Care Monitoring. New York: McGraw-Hill, Inc., 1998, pp. 415-464</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118. </a:t>
            </a:r>
            <a:r>
              <a:rPr lang="en-US" sz="1200" kern="1200" dirty="0" err="1">
                <a:solidFill>
                  <a:schemeClr val="tx1"/>
                </a:solidFill>
                <a:effectLst/>
                <a:latin typeface="+mn-lt"/>
                <a:ea typeface="+mn-ea"/>
                <a:cs typeface="+mn-cs"/>
              </a:rPr>
              <a:t>Irsigler</a:t>
            </a:r>
            <a:r>
              <a:rPr lang="en-US" sz="1200" kern="1200" dirty="0">
                <a:solidFill>
                  <a:schemeClr val="tx1"/>
                </a:solidFill>
                <a:effectLst/>
                <a:latin typeface="+mn-lt"/>
                <a:ea typeface="+mn-ea"/>
                <a:cs typeface="+mn-cs"/>
              </a:rPr>
              <a:t> GB. Carbon dioxide response lines in young adults: The limits of the normal response. Am Rev Respir Dis 114: 529-536, 1976</a:t>
            </a:r>
          </a:p>
          <a:p>
            <a:r>
              <a:rPr lang="en-US" dirty="0"/>
              <a:t>This is citation for normal range</a:t>
            </a:r>
          </a:p>
          <a:p>
            <a:endParaRPr lang="en-US" dirty="0"/>
          </a:p>
          <a:p>
            <a:endParaRPr lang="en-US" dirty="0"/>
          </a:p>
          <a:p>
            <a:r>
              <a:rPr lang="en-US" dirty="0"/>
              <a:t>313. </a:t>
            </a:r>
            <a:r>
              <a:rPr lang="en-US" sz="1200" kern="1200" dirty="0">
                <a:solidFill>
                  <a:schemeClr val="tx1"/>
                </a:solidFill>
                <a:effectLst/>
                <a:latin typeface="+mn-lt"/>
                <a:ea typeface="+mn-ea"/>
                <a:cs typeface="+mn-cs"/>
              </a:rPr>
              <a:t>Younes M, Georgopoulos D. Control of breathing relevant to mechanical ventilation. In: Marini JJ, Slutsky AS, editors. Physiological Basis of Ventilator Support. New York: Marcel Dekker, Inc., 1998, pp. 1-73.</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(306) – Younes M. Mechanisms of ventilatory failure. Current Pulmonology 14: 243-292, 1993a.</a:t>
            </a:r>
          </a:p>
          <a:p>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10</a:t>
            </a:fld>
            <a:endParaRPr lang="en-US"/>
          </a:p>
        </p:txBody>
      </p:sp>
    </p:spTree>
    <p:extLst>
      <p:ext uri="{BB962C8B-B14F-4D97-AF65-F5344CB8AC3E}">
        <p14:creationId xmlns:p14="http://schemas.microsoft.com/office/powerpoint/2010/main" val="2935033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AFDBE-ED54-F044-A284-10761D0188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705B5B-CEC3-E44B-B4F9-2A62BF225B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4350B88-729D-B244-9DA6-E01A1D544999}"/>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5" name="Footer Placeholder 4">
            <a:extLst>
              <a:ext uri="{FF2B5EF4-FFF2-40B4-BE49-F238E27FC236}">
                <a16:creationId xmlns:a16="http://schemas.microsoft.com/office/drawing/2014/main" id="{63262309-34B4-4F42-9FC2-37231ACF4B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DE1604-F3CF-9347-BE41-1B467BFC18FE}"/>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1089733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AFE59-A957-AC42-BA0C-1C1F4ECBC38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8EB529A-F9CA-F846-A08D-7EC081DF63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CF8C1C-84EB-8947-BB47-6067085D841F}"/>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5" name="Footer Placeholder 4">
            <a:extLst>
              <a:ext uri="{FF2B5EF4-FFF2-40B4-BE49-F238E27FC236}">
                <a16:creationId xmlns:a16="http://schemas.microsoft.com/office/drawing/2014/main" id="{80720517-36E6-F849-A63D-B317E1BB3F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D21328-C2C9-8D4E-9402-69BA955039F4}"/>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2327238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036863-19A3-BD4F-8BDD-8E15F0205B2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B3C3D5-FB60-BA48-AC67-DF1F4CE87A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EE6D16-861C-C34D-BA2E-2BF1962B4128}"/>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5" name="Footer Placeholder 4">
            <a:extLst>
              <a:ext uri="{FF2B5EF4-FFF2-40B4-BE49-F238E27FC236}">
                <a16:creationId xmlns:a16="http://schemas.microsoft.com/office/drawing/2014/main" id="{C01F17A2-7DDB-4F40-B7F5-4606DA0430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E20FB-3249-8844-8BE2-6A24106C814C}"/>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1753670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ECCD8-4C41-EA40-AF5A-01BDCEF66F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7223BB-E6EF-1D47-A3DB-2675A61150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92F69B-C66D-2942-889B-6B83AD1BD4D3}"/>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5" name="Footer Placeholder 4">
            <a:extLst>
              <a:ext uri="{FF2B5EF4-FFF2-40B4-BE49-F238E27FC236}">
                <a16:creationId xmlns:a16="http://schemas.microsoft.com/office/drawing/2014/main" id="{E5713CD9-E28D-A44E-8E73-35A80182D2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89566B-F2CB-FC40-91B7-C506AA3B75A5}"/>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818925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3C906-AA8D-C648-A488-5ECEB929DF0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DA6E24-E3C9-C245-8BBF-D34F23B2CB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3B1901-055D-4240-B902-5C89ECB796FC}"/>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5" name="Footer Placeholder 4">
            <a:extLst>
              <a:ext uri="{FF2B5EF4-FFF2-40B4-BE49-F238E27FC236}">
                <a16:creationId xmlns:a16="http://schemas.microsoft.com/office/drawing/2014/main" id="{DBF800CD-41E9-9544-847B-8FF257A014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C0D770-A933-F841-B4EA-749BDF6ECA3F}"/>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15628021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C39A5-7B7C-5C4E-9FEC-FAC81F23DB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D8D2DC-3F95-E248-B217-690AB638C73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6198869-5892-BD45-84D6-FFD31AB2E8B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FD1364-F3BB-E444-9C8E-A663BE4E33B2}"/>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6" name="Footer Placeholder 5">
            <a:extLst>
              <a:ext uri="{FF2B5EF4-FFF2-40B4-BE49-F238E27FC236}">
                <a16:creationId xmlns:a16="http://schemas.microsoft.com/office/drawing/2014/main" id="{62F12CBB-15F3-3646-B5BB-345F68EC5B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7435F9-CD99-BA4A-897B-377B78A3B8DB}"/>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3606660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DC1D6-C236-4947-8D3C-2B8584721FF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72FC51-7832-7C40-8171-1669307ED3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F805E5-A016-0E47-A395-8464E356D6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08C6DC-A469-6A4C-B0A6-5192D7F847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09FD64-4226-8A45-B154-685B14555A1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EB235DC-0184-B24E-8798-01A8646BE476}"/>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8" name="Footer Placeholder 7">
            <a:extLst>
              <a:ext uri="{FF2B5EF4-FFF2-40B4-BE49-F238E27FC236}">
                <a16:creationId xmlns:a16="http://schemas.microsoft.com/office/drawing/2014/main" id="{BA393F85-ABE4-A548-8F1E-9AA737C685C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2B1546B-26E4-7C4F-BD46-F75201E2ECD0}"/>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1517049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91143-F69E-8A44-BE96-8245D0C3B3E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5440703-5035-4B4D-A649-816F37078D74}"/>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4" name="Footer Placeholder 3">
            <a:extLst>
              <a:ext uri="{FF2B5EF4-FFF2-40B4-BE49-F238E27FC236}">
                <a16:creationId xmlns:a16="http://schemas.microsoft.com/office/drawing/2014/main" id="{1A51ADCF-88CA-A549-9F3D-345CC4B020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7BCB415-9466-B44B-A862-1ADB4DE7DE68}"/>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1891715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6FD5C5-327A-E349-9630-7BCF9B7FC409}"/>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3" name="Footer Placeholder 2">
            <a:extLst>
              <a:ext uri="{FF2B5EF4-FFF2-40B4-BE49-F238E27FC236}">
                <a16:creationId xmlns:a16="http://schemas.microsoft.com/office/drawing/2014/main" id="{CA40839B-A4EE-6E4C-BB28-4001331930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A9ECDC-F20A-F545-B34E-D147C61BAFC9}"/>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3133898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6D786-4572-CA49-9957-8D97785474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C8969EF-B584-C640-9BC1-B6FE370FD6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305EE8-3779-0946-938F-D1270DD67F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DF524B-A21D-754A-B091-62A85CA65175}"/>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6" name="Footer Placeholder 5">
            <a:extLst>
              <a:ext uri="{FF2B5EF4-FFF2-40B4-BE49-F238E27FC236}">
                <a16:creationId xmlns:a16="http://schemas.microsoft.com/office/drawing/2014/main" id="{57F413FD-FF7F-E246-A37F-39EC236569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EEDEDB-EB1B-7E45-A3AB-5FDC4F3FA3B9}"/>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33977887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0B260-2E7C-FA40-B1E4-30AEE2647C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17CDDE7-C6DC-8047-B5FF-5D56A48010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3E2C41-0801-0A4F-B836-0B97EC1E8D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06709-C276-D14D-8EFD-42EF5B19A2A7}"/>
              </a:ext>
            </a:extLst>
          </p:cNvPr>
          <p:cNvSpPr>
            <a:spLocks noGrp="1"/>
          </p:cNvSpPr>
          <p:nvPr>
            <p:ph type="dt" sz="half" idx="10"/>
          </p:nvPr>
        </p:nvSpPr>
        <p:spPr/>
        <p:txBody>
          <a:bodyPr/>
          <a:lstStyle/>
          <a:p>
            <a:fld id="{F1849DB9-4D72-834B-8B4D-BE1B7E5097F9}" type="datetimeFigureOut">
              <a:rPr lang="en-US" smtClean="0"/>
              <a:t>10/6/21</a:t>
            </a:fld>
            <a:endParaRPr lang="en-US"/>
          </a:p>
        </p:txBody>
      </p:sp>
      <p:sp>
        <p:nvSpPr>
          <p:cNvPr id="6" name="Footer Placeholder 5">
            <a:extLst>
              <a:ext uri="{FF2B5EF4-FFF2-40B4-BE49-F238E27FC236}">
                <a16:creationId xmlns:a16="http://schemas.microsoft.com/office/drawing/2014/main" id="{BC271A52-07EF-A94E-95EF-15EA620950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D20102-A1C3-524C-9CEB-DD3A46A4C02E}"/>
              </a:ext>
            </a:extLst>
          </p:cNvPr>
          <p:cNvSpPr>
            <a:spLocks noGrp="1"/>
          </p:cNvSpPr>
          <p:nvPr>
            <p:ph type="sldNum" sz="quarter" idx="12"/>
          </p:nvPr>
        </p:nvSpPr>
        <p:spPr/>
        <p:txBody>
          <a:bodyPr/>
          <a:lstStyle/>
          <a:p>
            <a:fld id="{927AC6BE-A78E-8049-9224-7E6F51E750F3}" type="slidenum">
              <a:rPr lang="en-US" smtClean="0"/>
              <a:t>‹#›</a:t>
            </a:fld>
            <a:endParaRPr lang="en-US"/>
          </a:p>
        </p:txBody>
      </p:sp>
    </p:spTree>
    <p:extLst>
      <p:ext uri="{BB962C8B-B14F-4D97-AF65-F5344CB8AC3E}">
        <p14:creationId xmlns:p14="http://schemas.microsoft.com/office/powerpoint/2010/main" val="87728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FC0BB83-1B63-AC47-B5C0-1FF646CA4C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F054066-104B-0945-9D44-7672B66F87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2E6AA7-40AF-B840-983B-111114E6173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849DB9-4D72-834B-8B4D-BE1B7E5097F9}" type="datetimeFigureOut">
              <a:rPr lang="en-US" smtClean="0"/>
              <a:t>10/6/21</a:t>
            </a:fld>
            <a:endParaRPr lang="en-US"/>
          </a:p>
        </p:txBody>
      </p:sp>
      <p:sp>
        <p:nvSpPr>
          <p:cNvPr id="5" name="Footer Placeholder 4">
            <a:extLst>
              <a:ext uri="{FF2B5EF4-FFF2-40B4-BE49-F238E27FC236}">
                <a16:creationId xmlns:a16="http://schemas.microsoft.com/office/drawing/2014/main" id="{6FFD2864-4541-4F4E-8E60-9E46BB2017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80A8BB7-05A2-E843-9399-EF8DE899CA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27AC6BE-A78E-8049-9224-7E6F51E750F3}" type="slidenum">
              <a:rPr lang="en-US" smtClean="0"/>
              <a:t>‹#›</a:t>
            </a:fld>
            <a:endParaRPr lang="en-US"/>
          </a:p>
        </p:txBody>
      </p:sp>
    </p:spTree>
    <p:extLst>
      <p:ext uri="{BB962C8B-B14F-4D97-AF65-F5344CB8AC3E}">
        <p14:creationId xmlns:p14="http://schemas.microsoft.com/office/powerpoint/2010/main" val="2587680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3CCFA-634B-4341-ADEF-336898406FB6}"/>
              </a:ext>
            </a:extLst>
          </p:cNvPr>
          <p:cNvSpPr>
            <a:spLocks noGrp="1"/>
          </p:cNvSpPr>
          <p:nvPr>
            <p:ph type="ctrTitle"/>
          </p:nvPr>
        </p:nvSpPr>
        <p:spPr/>
        <p:txBody>
          <a:bodyPr/>
          <a:lstStyle/>
          <a:p>
            <a:r>
              <a:rPr lang="en-US" dirty="0"/>
              <a:t>Pathophysiology of Hypercapnia</a:t>
            </a:r>
          </a:p>
        </p:txBody>
      </p:sp>
      <p:sp>
        <p:nvSpPr>
          <p:cNvPr id="3" name="Subtitle 2">
            <a:extLst>
              <a:ext uri="{FF2B5EF4-FFF2-40B4-BE49-F238E27FC236}">
                <a16:creationId xmlns:a16="http://schemas.microsoft.com/office/drawing/2014/main" id="{6AE489D1-B8EE-F640-BE4A-913D910D213D}"/>
              </a:ext>
            </a:extLst>
          </p:cNvPr>
          <p:cNvSpPr>
            <a:spLocks noGrp="1"/>
          </p:cNvSpPr>
          <p:nvPr>
            <p:ph type="subTitle" idx="1"/>
          </p:nvPr>
        </p:nvSpPr>
        <p:spPr/>
        <p:txBody>
          <a:bodyPr/>
          <a:lstStyle/>
          <a:p>
            <a:r>
              <a:rPr lang="en-US" dirty="0"/>
              <a:t>Brian Locke, MD</a:t>
            </a:r>
          </a:p>
        </p:txBody>
      </p:sp>
    </p:spTree>
    <p:extLst>
      <p:ext uri="{BB962C8B-B14F-4D97-AF65-F5344CB8AC3E}">
        <p14:creationId xmlns:p14="http://schemas.microsoft.com/office/powerpoint/2010/main" val="1416829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61457-AAB1-3C45-967D-FC135CF08574}"/>
              </a:ext>
            </a:extLst>
          </p:cNvPr>
          <p:cNvSpPr>
            <a:spLocks noGrp="1"/>
          </p:cNvSpPr>
          <p:nvPr>
            <p:ph type="title"/>
          </p:nvPr>
        </p:nvSpPr>
        <p:spPr/>
        <p:txBody>
          <a:bodyPr/>
          <a:lstStyle/>
          <a:p>
            <a:r>
              <a:rPr lang="en-US" dirty="0"/>
              <a:t>The PCO2/Ventilation Response ‘Curve’</a:t>
            </a:r>
          </a:p>
        </p:txBody>
      </p:sp>
      <p:sp>
        <p:nvSpPr>
          <p:cNvPr id="3" name="Content Placeholder 2">
            <a:extLst>
              <a:ext uri="{FF2B5EF4-FFF2-40B4-BE49-F238E27FC236}">
                <a16:creationId xmlns:a16="http://schemas.microsoft.com/office/drawing/2014/main" id="{7F4828D4-74A8-034E-AF93-E0BAFB3677BF}"/>
              </a:ext>
            </a:extLst>
          </p:cNvPr>
          <p:cNvSpPr>
            <a:spLocks noGrp="1"/>
          </p:cNvSpPr>
          <p:nvPr>
            <p:ph idx="1"/>
          </p:nvPr>
        </p:nvSpPr>
        <p:spPr>
          <a:xfrm>
            <a:off x="838200" y="1825625"/>
            <a:ext cx="6967697" cy="4351338"/>
          </a:xfrm>
        </p:spPr>
        <p:txBody>
          <a:bodyPr>
            <a:normAutofit lnSpcReduction="10000"/>
          </a:bodyPr>
          <a:lstStyle/>
          <a:p>
            <a:r>
              <a:rPr lang="en-US" dirty="0"/>
              <a:t>Sensitivity of controller system: force an increase in PaCO2 and observe how much VE increases. </a:t>
            </a:r>
          </a:p>
          <a:p>
            <a:pPr lvl="1"/>
            <a:r>
              <a:rPr lang="en-US" dirty="0"/>
              <a:t>Represented by the straight, dashed line</a:t>
            </a:r>
          </a:p>
          <a:p>
            <a:pPr lvl="1"/>
            <a:r>
              <a:rPr lang="en-US" dirty="0"/>
              <a:t>Ventilation = S (PCO2– B) </a:t>
            </a:r>
          </a:p>
          <a:p>
            <a:pPr lvl="2"/>
            <a:r>
              <a:rPr lang="en-US" dirty="0"/>
              <a:t>S is slope (</a:t>
            </a:r>
            <a:r>
              <a:rPr lang="el-GR" dirty="0"/>
              <a:t>Δ </a:t>
            </a:r>
            <a:r>
              <a:rPr lang="en-US" dirty="0"/>
              <a:t>VE / </a:t>
            </a:r>
            <a:r>
              <a:rPr lang="el-GR" dirty="0"/>
              <a:t>Δ </a:t>
            </a:r>
            <a:r>
              <a:rPr lang="en-US" dirty="0"/>
              <a:t>PaCO2)</a:t>
            </a:r>
          </a:p>
          <a:p>
            <a:pPr lvl="2"/>
            <a:r>
              <a:rPr lang="en-US" dirty="0"/>
              <a:t>B is the intercept at zero ventilation.</a:t>
            </a:r>
          </a:p>
          <a:p>
            <a:r>
              <a:rPr lang="en-US" dirty="0"/>
              <a:t>Steeper: more sensitive. Flatter: less sensitive</a:t>
            </a:r>
          </a:p>
          <a:p>
            <a:pPr lvl="1"/>
            <a:r>
              <a:rPr lang="en-US" dirty="0"/>
              <a:t>Normal range 0.5-8.0 L/min/mmHg (surprisingly wide) </a:t>
            </a:r>
          </a:p>
          <a:p>
            <a:pPr lvl="2"/>
            <a:r>
              <a:rPr lang="en-US" dirty="0"/>
              <a:t>80% of subjects have a response between 1.5 and 5 L/min/mmHg</a:t>
            </a:r>
          </a:p>
        </p:txBody>
      </p:sp>
      <p:pic>
        <p:nvPicPr>
          <p:cNvPr id="4" name="Picture 3" descr="A picture containing chart&#10;&#10;Description automatically generated">
            <a:extLst>
              <a:ext uri="{FF2B5EF4-FFF2-40B4-BE49-F238E27FC236}">
                <a16:creationId xmlns:a16="http://schemas.microsoft.com/office/drawing/2014/main" id="{1D9CDDAE-45B2-6A47-A43F-261698DAF700}"/>
              </a:ext>
            </a:extLst>
          </p:cNvPr>
          <p:cNvPicPr>
            <a:picLocks noChangeAspect="1"/>
          </p:cNvPicPr>
          <p:nvPr/>
        </p:nvPicPr>
        <p:blipFill>
          <a:blip r:embed="rId3"/>
          <a:stretch>
            <a:fillRect/>
          </a:stretch>
        </p:blipFill>
        <p:spPr>
          <a:xfrm>
            <a:off x="7805897" y="2188560"/>
            <a:ext cx="4386103" cy="3007303"/>
          </a:xfrm>
          <a:prstGeom prst="rect">
            <a:avLst/>
          </a:prstGeom>
        </p:spPr>
      </p:pic>
      <p:sp>
        <p:nvSpPr>
          <p:cNvPr id="5" name="TextBox 4">
            <a:extLst>
              <a:ext uri="{FF2B5EF4-FFF2-40B4-BE49-F238E27FC236}">
                <a16:creationId xmlns:a16="http://schemas.microsoft.com/office/drawing/2014/main" id="{1786C063-3EC9-E648-93A7-C4198F721F75}"/>
              </a:ext>
            </a:extLst>
          </p:cNvPr>
          <p:cNvSpPr txBox="1"/>
          <p:nvPr/>
        </p:nvSpPr>
        <p:spPr>
          <a:xfrm>
            <a:off x="8845295" y="1662137"/>
            <a:ext cx="3346705" cy="646331"/>
          </a:xfrm>
          <a:prstGeom prst="rect">
            <a:avLst/>
          </a:prstGeom>
          <a:noFill/>
        </p:spPr>
        <p:txBody>
          <a:bodyPr wrap="square" rtlCol="0">
            <a:spAutoFit/>
          </a:bodyPr>
          <a:lstStyle/>
          <a:p>
            <a:r>
              <a:rPr lang="en-US" dirty="0"/>
              <a:t>Controller Response: Hypercapnic Response to Ventilation</a:t>
            </a:r>
          </a:p>
        </p:txBody>
      </p:sp>
    </p:spTree>
    <p:extLst>
      <p:ext uri="{BB962C8B-B14F-4D97-AF65-F5344CB8AC3E}">
        <p14:creationId xmlns:p14="http://schemas.microsoft.com/office/powerpoint/2010/main" val="3572399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B7769-544D-E441-89E5-7E0C43AFB21A}"/>
              </a:ext>
            </a:extLst>
          </p:cNvPr>
          <p:cNvSpPr>
            <a:spLocks noGrp="1"/>
          </p:cNvSpPr>
          <p:nvPr>
            <p:ph type="title"/>
          </p:nvPr>
        </p:nvSpPr>
        <p:spPr/>
        <p:txBody>
          <a:bodyPr/>
          <a:lstStyle/>
          <a:p>
            <a:r>
              <a:rPr lang="en-US" dirty="0"/>
              <a:t>Measuring Controller Sensitivity</a:t>
            </a:r>
          </a:p>
        </p:txBody>
      </p:sp>
      <p:sp>
        <p:nvSpPr>
          <p:cNvPr id="3" name="Content Placeholder 2">
            <a:extLst>
              <a:ext uri="{FF2B5EF4-FFF2-40B4-BE49-F238E27FC236}">
                <a16:creationId xmlns:a16="http://schemas.microsoft.com/office/drawing/2014/main" id="{9D9125A9-E814-3E40-8EB1-BB16E4B49B6F}"/>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537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33618-4D43-4F44-9E37-E84B2E5C76A7}"/>
              </a:ext>
            </a:extLst>
          </p:cNvPr>
          <p:cNvSpPr>
            <a:spLocks noGrp="1"/>
          </p:cNvSpPr>
          <p:nvPr>
            <p:ph type="title"/>
          </p:nvPr>
        </p:nvSpPr>
        <p:spPr/>
        <p:txBody>
          <a:bodyPr/>
          <a:lstStyle/>
          <a:p>
            <a:r>
              <a:rPr lang="en-US" dirty="0"/>
              <a:t>Breath Holds</a:t>
            </a:r>
          </a:p>
        </p:txBody>
      </p:sp>
      <p:sp>
        <p:nvSpPr>
          <p:cNvPr id="3" name="Content Placeholder 2">
            <a:extLst>
              <a:ext uri="{FF2B5EF4-FFF2-40B4-BE49-F238E27FC236}">
                <a16:creationId xmlns:a16="http://schemas.microsoft.com/office/drawing/2014/main" id="{74690688-EEFA-4244-837A-6EE6AAAF09D0}"/>
              </a:ext>
            </a:extLst>
          </p:cNvPr>
          <p:cNvSpPr>
            <a:spLocks noGrp="1"/>
          </p:cNvSpPr>
          <p:nvPr>
            <p:ph idx="1"/>
          </p:nvPr>
        </p:nvSpPr>
        <p:spPr/>
        <p:txBody>
          <a:bodyPr/>
          <a:lstStyle/>
          <a:p>
            <a:r>
              <a:rPr lang="en-US" dirty="0"/>
              <a:t>PaCO2 causes an irresistibly strong urge to breathe in individuals with normal respiratory systems </a:t>
            </a:r>
          </a:p>
          <a:p>
            <a:pPr lvl="1"/>
            <a:r>
              <a:rPr lang="en-US" dirty="0"/>
              <a:t>on room air, typically near 50 mmHg (diaphragmatic contractions occur at PaCO2 ~46-49)</a:t>
            </a:r>
          </a:p>
          <a:p>
            <a:pPr lvl="1"/>
            <a:r>
              <a:rPr lang="en-US" dirty="0"/>
              <a:t>on supplemental oxygen, can tolerate much longer (highly trained </a:t>
            </a:r>
            <a:r>
              <a:rPr lang="en-US" dirty="0" err="1"/>
              <a:t>apneass</a:t>
            </a:r>
            <a:r>
              <a:rPr lang="en-US" dirty="0"/>
              <a:t> can increase their conventional breakpoint to critical hypoxia, which is 20-30 mmHg O2)</a:t>
            </a:r>
          </a:p>
          <a:p>
            <a:pPr lvl="1"/>
            <a:r>
              <a:rPr lang="en-US" dirty="0"/>
              <a:t>can be extended by rebreathing gas (the sensation of air hunger is partially mediated by lack of movement in / out)</a:t>
            </a:r>
          </a:p>
          <a:p>
            <a:pPr lvl="1"/>
            <a:endParaRPr lang="en-US" dirty="0"/>
          </a:p>
        </p:txBody>
      </p:sp>
    </p:spTree>
    <p:extLst>
      <p:ext uri="{BB962C8B-B14F-4D97-AF65-F5344CB8AC3E}">
        <p14:creationId xmlns:p14="http://schemas.microsoft.com/office/powerpoint/2010/main" val="34163345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10FA6-86E9-BB4D-8F03-A6F503FEB50D}"/>
              </a:ext>
            </a:extLst>
          </p:cNvPr>
          <p:cNvSpPr>
            <a:spLocks noGrp="1"/>
          </p:cNvSpPr>
          <p:nvPr>
            <p:ph type="title"/>
          </p:nvPr>
        </p:nvSpPr>
        <p:spPr/>
        <p:txBody>
          <a:bodyPr/>
          <a:lstStyle/>
          <a:p>
            <a:r>
              <a:rPr lang="en-US" dirty="0"/>
              <a:t>Things that change controller sensitivity</a:t>
            </a:r>
          </a:p>
        </p:txBody>
      </p:sp>
      <p:sp>
        <p:nvSpPr>
          <p:cNvPr id="3" name="Content Placeholder 2">
            <a:extLst>
              <a:ext uri="{FF2B5EF4-FFF2-40B4-BE49-F238E27FC236}">
                <a16:creationId xmlns:a16="http://schemas.microsoft.com/office/drawing/2014/main" id="{6940B175-B361-6640-85FE-FBB4EE6C053E}"/>
              </a:ext>
            </a:extLst>
          </p:cNvPr>
          <p:cNvSpPr>
            <a:spLocks noGrp="1"/>
          </p:cNvSpPr>
          <p:nvPr>
            <p:ph idx="1"/>
          </p:nvPr>
        </p:nvSpPr>
        <p:spPr>
          <a:xfrm>
            <a:off x="838200" y="1825625"/>
            <a:ext cx="5156201" cy="4351338"/>
          </a:xfrm>
        </p:spPr>
        <p:txBody>
          <a:bodyPr>
            <a:normAutofit lnSpcReduction="10000"/>
          </a:bodyPr>
          <a:lstStyle/>
          <a:p>
            <a:r>
              <a:rPr lang="en-US" dirty="0"/>
              <a:t>Normal Controller: A</a:t>
            </a:r>
          </a:p>
          <a:p>
            <a:r>
              <a:rPr lang="en-US" dirty="0"/>
              <a:t>Opiate Controller: B (50% reduction in sensitivity)</a:t>
            </a:r>
          </a:p>
          <a:p>
            <a:endParaRPr lang="en-US" dirty="0"/>
          </a:p>
          <a:p>
            <a:pPr marL="0" indent="0">
              <a:buNone/>
            </a:pPr>
            <a:r>
              <a:rPr lang="en-US" dirty="0"/>
              <a:t>Note: if opiate is administered, apnea can occur due to the absence of ‘hockey stick’ portion</a:t>
            </a:r>
          </a:p>
          <a:p>
            <a:pPr marL="0" indent="0">
              <a:buNone/>
            </a:pPr>
            <a:r>
              <a:rPr lang="en-US" dirty="0"/>
              <a:t>Note</a:t>
            </a:r>
            <a:r>
              <a:rPr lang="en-US" baseline="30000" dirty="0"/>
              <a:t>2</a:t>
            </a:r>
            <a:r>
              <a:rPr lang="en-US" dirty="0"/>
              <a:t>: PaCO2 doesn’t change all that much (7mmHg) despite decreased sensitivity (50%)</a:t>
            </a:r>
          </a:p>
        </p:txBody>
      </p:sp>
      <p:pic>
        <p:nvPicPr>
          <p:cNvPr id="4" name="Content Placeholder 4" descr="Diagram&#10;&#10;Description automatically generated">
            <a:extLst>
              <a:ext uri="{FF2B5EF4-FFF2-40B4-BE49-F238E27FC236}">
                <a16:creationId xmlns:a16="http://schemas.microsoft.com/office/drawing/2014/main" id="{B6C47375-DD5F-E440-BD1E-86657BDA9570}"/>
              </a:ext>
            </a:extLst>
          </p:cNvPr>
          <p:cNvPicPr>
            <a:picLocks noChangeAspect="1"/>
          </p:cNvPicPr>
          <p:nvPr/>
        </p:nvPicPr>
        <p:blipFill>
          <a:blip r:embed="rId3"/>
          <a:stretch>
            <a:fillRect/>
          </a:stretch>
        </p:blipFill>
        <p:spPr>
          <a:xfrm>
            <a:off x="6197600" y="1825625"/>
            <a:ext cx="5486400" cy="3886200"/>
          </a:xfrm>
          <a:prstGeom prst="rect">
            <a:avLst/>
          </a:prstGeom>
        </p:spPr>
      </p:pic>
    </p:spTree>
    <p:extLst>
      <p:ext uri="{BB962C8B-B14F-4D97-AF65-F5344CB8AC3E}">
        <p14:creationId xmlns:p14="http://schemas.microsoft.com/office/powerpoint/2010/main" val="29289054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EA94E-57B2-CA40-8B2E-FBA7DCB0621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ADCE918-D8DE-F34A-9544-47BE8978155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1835F83-DF81-CE4E-ADA6-C3D8CF5150E6}"/>
              </a:ext>
            </a:extLst>
          </p:cNvPr>
          <p:cNvPicPr>
            <a:picLocks noChangeAspect="1"/>
          </p:cNvPicPr>
          <p:nvPr/>
        </p:nvPicPr>
        <p:blipFill rotWithShape="1">
          <a:blip r:embed="rId3"/>
          <a:srcRect t="11364" b="6431"/>
          <a:stretch/>
        </p:blipFill>
        <p:spPr>
          <a:xfrm>
            <a:off x="6203712" y="365125"/>
            <a:ext cx="5515843" cy="6045711"/>
          </a:xfrm>
          <a:prstGeom prst="rect">
            <a:avLst/>
          </a:prstGeom>
        </p:spPr>
      </p:pic>
    </p:spTree>
    <p:extLst>
      <p:ext uri="{BB962C8B-B14F-4D97-AF65-F5344CB8AC3E}">
        <p14:creationId xmlns:p14="http://schemas.microsoft.com/office/powerpoint/2010/main" val="1331229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1F647-0561-DB46-AB12-41167438DCFE}"/>
              </a:ext>
            </a:extLst>
          </p:cNvPr>
          <p:cNvSpPr>
            <a:spLocks noGrp="1"/>
          </p:cNvSpPr>
          <p:nvPr>
            <p:ph type="title"/>
          </p:nvPr>
        </p:nvSpPr>
        <p:spPr/>
        <p:txBody>
          <a:bodyPr/>
          <a:lstStyle/>
          <a:p>
            <a:r>
              <a:rPr lang="en-US" dirty="0"/>
              <a:t>Can’t Breathe</a:t>
            </a:r>
          </a:p>
        </p:txBody>
      </p:sp>
      <p:sp>
        <p:nvSpPr>
          <p:cNvPr id="3" name="Content Placeholder 2">
            <a:extLst>
              <a:ext uri="{FF2B5EF4-FFF2-40B4-BE49-F238E27FC236}">
                <a16:creationId xmlns:a16="http://schemas.microsoft.com/office/drawing/2014/main" id="{5780FEDA-7EF7-9D49-B8E5-E3C9788C53CF}"/>
              </a:ext>
            </a:extLst>
          </p:cNvPr>
          <p:cNvSpPr>
            <a:spLocks noGrp="1"/>
          </p:cNvSpPr>
          <p:nvPr>
            <p:ph idx="1"/>
          </p:nvPr>
        </p:nvSpPr>
        <p:spPr>
          <a:xfrm>
            <a:off x="838200" y="1825625"/>
            <a:ext cx="4368800" cy="4351338"/>
          </a:xfrm>
        </p:spPr>
        <p:txBody>
          <a:bodyPr/>
          <a:lstStyle/>
          <a:p>
            <a:r>
              <a:rPr lang="en-US" dirty="0"/>
              <a:t>Brain Curve</a:t>
            </a:r>
          </a:p>
          <a:p>
            <a:pPr lvl="1"/>
            <a:r>
              <a:rPr lang="en-US" dirty="0" err="1"/>
              <a:t>Ve</a:t>
            </a:r>
            <a:r>
              <a:rPr lang="en-US" dirty="0"/>
              <a:t> the respiratory controller wants (if mechanical system intact)</a:t>
            </a:r>
          </a:p>
          <a:p>
            <a:r>
              <a:rPr lang="en-US" dirty="0"/>
              <a:t>Ventilation Curve</a:t>
            </a:r>
          </a:p>
          <a:p>
            <a:pPr lvl="1"/>
            <a:r>
              <a:rPr lang="en-US" dirty="0"/>
              <a:t>Actual </a:t>
            </a:r>
            <a:r>
              <a:rPr lang="en-US" dirty="0" err="1"/>
              <a:t>Ve</a:t>
            </a:r>
            <a:r>
              <a:rPr lang="en-US" dirty="0"/>
              <a:t> the mechanical system can achieve</a:t>
            </a:r>
          </a:p>
          <a:p>
            <a:r>
              <a:rPr lang="en-US" dirty="0"/>
              <a:t>Dissociation of the curves is air hunger</a:t>
            </a:r>
          </a:p>
        </p:txBody>
      </p:sp>
      <p:pic>
        <p:nvPicPr>
          <p:cNvPr id="4" name="Picture 4" descr="Figure">
            <a:extLst>
              <a:ext uri="{FF2B5EF4-FFF2-40B4-BE49-F238E27FC236}">
                <a16:creationId xmlns:a16="http://schemas.microsoft.com/office/drawing/2014/main" id="{7EEBF4A9-E5E7-C646-85AC-5242A9DCF0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6700" y="2377255"/>
            <a:ext cx="6299200" cy="283053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624F517-7EC5-5D40-96F7-8D252F485B2E}"/>
              </a:ext>
            </a:extLst>
          </p:cNvPr>
          <p:cNvSpPr txBox="1"/>
          <p:nvPr/>
        </p:nvSpPr>
        <p:spPr>
          <a:xfrm>
            <a:off x="7896349" y="1496767"/>
            <a:ext cx="2441450" cy="923330"/>
          </a:xfrm>
          <a:prstGeom prst="rect">
            <a:avLst/>
          </a:prstGeom>
          <a:noFill/>
        </p:spPr>
        <p:txBody>
          <a:bodyPr wrap="square" rtlCol="0">
            <a:spAutoFit/>
          </a:bodyPr>
          <a:lstStyle/>
          <a:p>
            <a:r>
              <a:rPr lang="en-US" dirty="0"/>
              <a:t>metabolic acidosis and hypoxemia steepens the brain curve slope</a:t>
            </a:r>
          </a:p>
        </p:txBody>
      </p:sp>
      <p:sp>
        <p:nvSpPr>
          <p:cNvPr id="6" name="TextBox 5">
            <a:extLst>
              <a:ext uri="{FF2B5EF4-FFF2-40B4-BE49-F238E27FC236}">
                <a16:creationId xmlns:a16="http://schemas.microsoft.com/office/drawing/2014/main" id="{580BEDAB-605B-B749-B81D-502CB424297D}"/>
              </a:ext>
            </a:extLst>
          </p:cNvPr>
          <p:cNvSpPr txBox="1"/>
          <p:nvPr/>
        </p:nvSpPr>
        <p:spPr>
          <a:xfrm>
            <a:off x="8664447" y="5355541"/>
            <a:ext cx="3346705" cy="646331"/>
          </a:xfrm>
          <a:prstGeom prst="rect">
            <a:avLst/>
          </a:prstGeom>
          <a:noFill/>
        </p:spPr>
        <p:txBody>
          <a:bodyPr wrap="square" rtlCol="0">
            <a:spAutoFit/>
          </a:bodyPr>
          <a:lstStyle/>
          <a:p>
            <a:r>
              <a:rPr lang="en-US" dirty="0"/>
              <a:t>increased VCO2 and </a:t>
            </a:r>
            <a:r>
              <a:rPr lang="en-US" dirty="0" err="1"/>
              <a:t>deadspace</a:t>
            </a:r>
            <a:r>
              <a:rPr lang="en-US" dirty="0"/>
              <a:t> (metabolic parabola moves up)</a:t>
            </a:r>
          </a:p>
        </p:txBody>
      </p:sp>
      <p:sp>
        <p:nvSpPr>
          <p:cNvPr id="7" name="TextBox 6">
            <a:extLst>
              <a:ext uri="{FF2B5EF4-FFF2-40B4-BE49-F238E27FC236}">
                <a16:creationId xmlns:a16="http://schemas.microsoft.com/office/drawing/2014/main" id="{D65AB302-F376-4448-8927-65C03E193358}"/>
              </a:ext>
            </a:extLst>
          </p:cNvPr>
          <p:cNvSpPr txBox="1"/>
          <p:nvPr/>
        </p:nvSpPr>
        <p:spPr>
          <a:xfrm>
            <a:off x="10217403" y="1644514"/>
            <a:ext cx="2006600" cy="923330"/>
          </a:xfrm>
          <a:prstGeom prst="rect">
            <a:avLst/>
          </a:prstGeom>
          <a:noFill/>
        </p:spPr>
        <p:txBody>
          <a:bodyPr wrap="square" rtlCol="0">
            <a:spAutoFit/>
          </a:bodyPr>
          <a:lstStyle/>
          <a:p>
            <a:r>
              <a:rPr lang="en-US" dirty="0"/>
              <a:t>Decreased compliance flattens ventilation curve</a:t>
            </a:r>
          </a:p>
        </p:txBody>
      </p:sp>
      <p:sp>
        <p:nvSpPr>
          <p:cNvPr id="8" name="TextBox 7">
            <a:extLst>
              <a:ext uri="{FF2B5EF4-FFF2-40B4-BE49-F238E27FC236}">
                <a16:creationId xmlns:a16="http://schemas.microsoft.com/office/drawing/2014/main" id="{D0589C2D-ACCE-3A4F-9BD9-23C94BE750D7}"/>
              </a:ext>
            </a:extLst>
          </p:cNvPr>
          <p:cNvSpPr txBox="1"/>
          <p:nvPr/>
        </p:nvSpPr>
        <p:spPr>
          <a:xfrm>
            <a:off x="9545953" y="1048416"/>
            <a:ext cx="1495299" cy="369332"/>
          </a:xfrm>
          <a:prstGeom prst="rect">
            <a:avLst/>
          </a:prstGeom>
          <a:noFill/>
        </p:spPr>
        <p:txBody>
          <a:bodyPr wrap="square" rtlCol="0">
            <a:spAutoFit/>
          </a:bodyPr>
          <a:lstStyle/>
          <a:p>
            <a:r>
              <a:rPr lang="en-US" dirty="0"/>
              <a:t>B. Pneumonia</a:t>
            </a:r>
          </a:p>
        </p:txBody>
      </p:sp>
    </p:spTree>
    <p:extLst>
      <p:ext uri="{BB962C8B-B14F-4D97-AF65-F5344CB8AC3E}">
        <p14:creationId xmlns:p14="http://schemas.microsoft.com/office/powerpoint/2010/main" val="10248976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0DF6C-5757-F346-93DE-47EE6A4B46BE}"/>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B0D2CB2C-ED8C-3344-9F5E-069F80CB586E}"/>
              </a:ext>
            </a:extLst>
          </p:cNvPr>
          <p:cNvSpPr>
            <a:spLocks noGrp="1"/>
          </p:cNvSpPr>
          <p:nvPr>
            <p:ph idx="1"/>
          </p:nvPr>
        </p:nvSpPr>
        <p:spPr/>
        <p:txBody>
          <a:bodyPr>
            <a:normAutofit fontScale="92500" lnSpcReduction="10000"/>
          </a:bodyPr>
          <a:lstStyle/>
          <a:p>
            <a:br>
              <a:rPr lang="en-US" dirty="0"/>
            </a:br>
            <a:endParaRPr lang="en-US" dirty="0"/>
          </a:p>
          <a:p>
            <a:r>
              <a:rPr lang="en-US" dirty="0"/>
              <a:t>How well does </a:t>
            </a:r>
            <a:r>
              <a:rPr lang="en-US" dirty="0" err="1"/>
              <a:t>nl</a:t>
            </a:r>
            <a:r>
              <a:rPr lang="en-US" dirty="0"/>
              <a:t> a-a exchange exclude obstructive lung da? </a:t>
            </a:r>
          </a:p>
          <a:p>
            <a:br>
              <a:rPr lang="en-US" dirty="0"/>
            </a:br>
            <a:endParaRPr lang="en-US" dirty="0"/>
          </a:p>
          <a:p>
            <a:r>
              <a:rPr lang="en-US" dirty="0"/>
              <a:t>Mechanism of paco2 - not v/q matching </a:t>
            </a:r>
            <a:r>
              <a:rPr lang="en-US" dirty="0" err="1"/>
              <a:t>bc</a:t>
            </a:r>
            <a:r>
              <a:rPr lang="en-US" dirty="0"/>
              <a:t> co2 dissociation is linear so over and under ventilation CAN compensate - unlike V/Q matching’s effect on hypoxemia</a:t>
            </a:r>
          </a:p>
          <a:p>
            <a:br>
              <a:rPr lang="en-US" dirty="0"/>
            </a:br>
            <a:endParaRPr lang="en-US" dirty="0"/>
          </a:p>
          <a:p>
            <a:r>
              <a:rPr lang="en-US" dirty="0"/>
              <a:t>Additionally, it is directly sensed and thus respiratory compensation occurs </a:t>
            </a:r>
          </a:p>
          <a:p>
            <a:endParaRPr lang="en-US" dirty="0"/>
          </a:p>
        </p:txBody>
      </p:sp>
    </p:spTree>
    <p:extLst>
      <p:ext uri="{BB962C8B-B14F-4D97-AF65-F5344CB8AC3E}">
        <p14:creationId xmlns:p14="http://schemas.microsoft.com/office/powerpoint/2010/main" val="4138944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B1E74-C1A1-2C40-A54D-EF132C00D81C}"/>
              </a:ext>
            </a:extLst>
          </p:cNvPr>
          <p:cNvSpPr>
            <a:spLocks noGrp="1"/>
          </p:cNvSpPr>
          <p:nvPr>
            <p:ph type="title"/>
          </p:nvPr>
        </p:nvSpPr>
        <p:spPr/>
        <p:txBody>
          <a:bodyPr/>
          <a:lstStyle/>
          <a:p>
            <a:r>
              <a:rPr lang="en-US" dirty="0"/>
              <a:t>CO2: Exhaust of Metabolism</a:t>
            </a:r>
          </a:p>
        </p:txBody>
      </p:sp>
      <p:sp>
        <p:nvSpPr>
          <p:cNvPr id="3" name="Content Placeholder 2">
            <a:extLst>
              <a:ext uri="{FF2B5EF4-FFF2-40B4-BE49-F238E27FC236}">
                <a16:creationId xmlns:a16="http://schemas.microsoft.com/office/drawing/2014/main" id="{AF969B7D-8C61-7D4F-B97A-7C8BE43250A4}"/>
              </a:ext>
            </a:extLst>
          </p:cNvPr>
          <p:cNvSpPr>
            <a:spLocks noGrp="1"/>
          </p:cNvSpPr>
          <p:nvPr>
            <p:ph idx="1"/>
          </p:nvPr>
        </p:nvSpPr>
        <p:spPr/>
        <p:txBody>
          <a:bodyPr/>
          <a:lstStyle/>
          <a:p>
            <a:r>
              <a:rPr lang="en-US" dirty="0"/>
              <a:t>Aerobic respiration:</a:t>
            </a:r>
          </a:p>
          <a:p>
            <a:pPr lvl="1"/>
            <a:r>
              <a:rPr lang="en-US" dirty="0"/>
              <a:t>carbohydrates: C</a:t>
            </a:r>
            <a:r>
              <a:rPr lang="en-US" baseline="-25000" dirty="0"/>
              <a:t>6</a:t>
            </a:r>
            <a:r>
              <a:rPr lang="en-US" dirty="0"/>
              <a:t>H</a:t>
            </a:r>
            <a:r>
              <a:rPr lang="en-US" baseline="-25000" dirty="0"/>
              <a:t>12</a:t>
            </a:r>
            <a:r>
              <a:rPr lang="en-US" dirty="0"/>
              <a:t>O</a:t>
            </a:r>
            <a:r>
              <a:rPr lang="en-US" baseline="-25000" dirty="0"/>
              <a:t>6</a:t>
            </a:r>
            <a:r>
              <a:rPr lang="en-US" dirty="0"/>
              <a:t> + 6 O</a:t>
            </a:r>
            <a:r>
              <a:rPr lang="en-US" baseline="-25000" dirty="0"/>
              <a:t>2</a:t>
            </a:r>
            <a:r>
              <a:rPr lang="en-US" dirty="0"/>
              <a:t> → </a:t>
            </a:r>
            <a:r>
              <a:rPr lang="en-US" b="1" dirty="0"/>
              <a:t>6 CO</a:t>
            </a:r>
            <a:r>
              <a:rPr lang="en-US" b="1" baseline="-25000" dirty="0"/>
              <a:t>2</a:t>
            </a:r>
            <a:r>
              <a:rPr lang="en-US" dirty="0"/>
              <a:t> + 6 H</a:t>
            </a:r>
            <a:r>
              <a:rPr lang="en-US" baseline="-25000" dirty="0"/>
              <a:t>2</a:t>
            </a:r>
            <a:r>
              <a:rPr lang="en-US" dirty="0"/>
              <a:t>O + 38 ATP</a:t>
            </a:r>
          </a:p>
          <a:p>
            <a:pPr lvl="2"/>
            <a:r>
              <a:rPr lang="en-US" dirty="0"/>
              <a:t>RER: VCO2/VO2 = 6 / 6 = 1</a:t>
            </a:r>
          </a:p>
          <a:p>
            <a:pPr lvl="1"/>
            <a:r>
              <a:rPr lang="en-US" dirty="0"/>
              <a:t>Fat (palmitic acid): C</a:t>
            </a:r>
            <a:r>
              <a:rPr lang="en-US" baseline="-25000" dirty="0"/>
              <a:t>16</a:t>
            </a:r>
            <a:r>
              <a:rPr lang="en-US" dirty="0"/>
              <a:t>H</a:t>
            </a:r>
            <a:r>
              <a:rPr lang="en-US" baseline="-25000" dirty="0"/>
              <a:t>32</a:t>
            </a:r>
            <a:r>
              <a:rPr lang="en-US" dirty="0"/>
              <a:t>O</a:t>
            </a:r>
            <a:r>
              <a:rPr lang="en-US" baseline="-25000" dirty="0"/>
              <a:t>2</a:t>
            </a:r>
            <a:r>
              <a:rPr lang="en-US" dirty="0"/>
              <a:t> + 23 O</a:t>
            </a:r>
            <a:r>
              <a:rPr lang="en-US" baseline="-25000" dirty="0"/>
              <a:t>2</a:t>
            </a:r>
            <a:r>
              <a:rPr lang="en-US" dirty="0"/>
              <a:t> →</a:t>
            </a:r>
            <a:r>
              <a:rPr lang="en-US" b="1" dirty="0"/>
              <a:t> 16 CO</a:t>
            </a:r>
            <a:r>
              <a:rPr lang="en-US" b="1" baseline="-25000" dirty="0"/>
              <a:t>2</a:t>
            </a:r>
            <a:r>
              <a:rPr lang="en-US" dirty="0"/>
              <a:t> + 16 H</a:t>
            </a:r>
            <a:r>
              <a:rPr lang="en-US" baseline="-25000" dirty="0"/>
              <a:t>2</a:t>
            </a:r>
            <a:r>
              <a:rPr lang="en-US" dirty="0"/>
              <a:t>O + 129 ATP</a:t>
            </a:r>
          </a:p>
          <a:p>
            <a:pPr lvl="2"/>
            <a:r>
              <a:rPr lang="en-US" dirty="0"/>
              <a:t>RER: VCO2/VO2 = 16 / 23 = ~0.7</a:t>
            </a:r>
          </a:p>
          <a:p>
            <a:r>
              <a:rPr lang="en-US" dirty="0"/>
              <a:t>Glycolysis:  </a:t>
            </a:r>
          </a:p>
          <a:p>
            <a:pPr lvl="1"/>
            <a:r>
              <a:rPr lang="en-US" dirty="0"/>
              <a:t>Glucose + 2[NAD+] + 2[ADP] + 2[Pi] → 2 Pyruvate + 2[NADH] + 2H</a:t>
            </a:r>
            <a:r>
              <a:rPr lang="en-US" baseline="30000" dirty="0"/>
              <a:t>+</a:t>
            </a:r>
            <a:r>
              <a:rPr lang="en-US" dirty="0"/>
              <a:t> + 2[ATP] + 2H</a:t>
            </a:r>
            <a:r>
              <a:rPr lang="en-US" baseline="-25000" dirty="0"/>
              <a:t>2</a:t>
            </a:r>
            <a:r>
              <a:rPr lang="en-US" dirty="0"/>
              <a:t>O</a:t>
            </a:r>
          </a:p>
          <a:p>
            <a:pPr lvl="1"/>
            <a:r>
              <a:rPr lang="en-US" dirty="0"/>
              <a:t>H</a:t>
            </a:r>
            <a:r>
              <a:rPr lang="en-US" baseline="30000" dirty="0"/>
              <a:t>+</a:t>
            </a:r>
            <a:r>
              <a:rPr lang="en-US" dirty="0"/>
              <a:t> accumulates, H</a:t>
            </a:r>
            <a:r>
              <a:rPr lang="en-US" baseline="30000" dirty="0"/>
              <a:t>+</a:t>
            </a:r>
            <a:r>
              <a:rPr lang="en-US" dirty="0"/>
              <a:t> + HCO</a:t>
            </a:r>
            <a:r>
              <a:rPr lang="en-US" baseline="-25000" dirty="0"/>
              <a:t>3</a:t>
            </a:r>
            <a:r>
              <a:rPr lang="en-US" dirty="0"/>
              <a:t> → H</a:t>
            </a:r>
            <a:r>
              <a:rPr lang="en-US" baseline="-25000" dirty="0"/>
              <a:t>2</a:t>
            </a:r>
            <a:r>
              <a:rPr lang="en-US" dirty="0"/>
              <a:t>CO</a:t>
            </a:r>
            <a:r>
              <a:rPr lang="en-US" baseline="-25000" dirty="0"/>
              <a:t>3</a:t>
            </a:r>
            <a:r>
              <a:rPr lang="en-US" dirty="0"/>
              <a:t> → H</a:t>
            </a:r>
            <a:r>
              <a:rPr lang="en-US" baseline="-25000" dirty="0"/>
              <a:t>2</a:t>
            </a:r>
            <a:r>
              <a:rPr lang="en-US" dirty="0"/>
              <a:t>O + </a:t>
            </a:r>
            <a:r>
              <a:rPr lang="en-US" b="1" dirty="0"/>
              <a:t>CO</a:t>
            </a:r>
            <a:r>
              <a:rPr lang="en-US" b="1" baseline="-25000" dirty="0"/>
              <a:t>2</a:t>
            </a:r>
          </a:p>
          <a:p>
            <a:pPr lvl="2"/>
            <a:r>
              <a:rPr lang="en-US" dirty="0"/>
              <a:t>RER: VCO2/VO2 = 1 / 0 = ∞, combined with aerobic respiration RER increases.</a:t>
            </a:r>
          </a:p>
        </p:txBody>
      </p:sp>
      <p:sp>
        <p:nvSpPr>
          <p:cNvPr id="4" name="AutoShape 2" descr="{\displaystyle \mathrm {RER} ={\frac {\mathrm {VCO} _{2}}{\mathrm {VO} _{2}}}={\frac {6\ \mathrm {CO} _{2}}{6\ \mathrm {O} _{2}}}=1.0}">
            <a:extLst>
              <a:ext uri="{FF2B5EF4-FFF2-40B4-BE49-F238E27FC236}">
                <a16:creationId xmlns:a16="http://schemas.microsoft.com/office/drawing/2014/main" id="{48225136-009B-414C-9014-132054288CB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8745477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6E013-7752-8C47-8C06-9BE97FCF33BC}"/>
              </a:ext>
            </a:extLst>
          </p:cNvPr>
          <p:cNvSpPr>
            <a:spLocks noGrp="1"/>
          </p:cNvSpPr>
          <p:nvPr>
            <p:ph type="title"/>
          </p:nvPr>
        </p:nvSpPr>
        <p:spPr/>
        <p:txBody>
          <a:bodyPr/>
          <a:lstStyle/>
          <a:p>
            <a:r>
              <a:rPr lang="en-US" dirty="0"/>
              <a:t>Why is PaCO2 so tightly controlled?</a:t>
            </a:r>
          </a:p>
        </p:txBody>
      </p:sp>
      <p:sp>
        <p:nvSpPr>
          <p:cNvPr id="3" name="Content Placeholder 2">
            <a:extLst>
              <a:ext uri="{FF2B5EF4-FFF2-40B4-BE49-F238E27FC236}">
                <a16:creationId xmlns:a16="http://schemas.microsoft.com/office/drawing/2014/main" id="{96B1D535-83C0-4B4A-AEE1-2B0B8F2A0AE7}"/>
              </a:ext>
            </a:extLst>
          </p:cNvPr>
          <p:cNvSpPr>
            <a:spLocks noGrp="1"/>
          </p:cNvSpPr>
          <p:nvPr>
            <p:ph idx="1"/>
          </p:nvPr>
        </p:nvSpPr>
        <p:spPr/>
        <p:txBody>
          <a:bodyPr/>
          <a:lstStyle/>
          <a:p>
            <a:r>
              <a:rPr lang="en-US" dirty="0"/>
              <a:t>What is a normal PaCO2? 95% of ‘</a:t>
            </a:r>
            <a:r>
              <a:rPr lang="en-US" dirty="0" err="1"/>
              <a:t>normals</a:t>
            </a:r>
            <a:r>
              <a:rPr lang="en-US" dirty="0"/>
              <a:t>‘ fall within this range</a:t>
            </a:r>
          </a:p>
          <a:p>
            <a:pPr lvl="1"/>
            <a:r>
              <a:rPr lang="en-US" dirty="0"/>
              <a:t>Sea level: 38.3 mmHg, 2 SD (95% CI) +/- 7.5 mmHg. ULN 45 mmHg</a:t>
            </a:r>
          </a:p>
          <a:p>
            <a:pPr lvl="1"/>
            <a:r>
              <a:rPr lang="en-US" dirty="0"/>
              <a:t>Elevation (4500 ft): 33.5 mmHg, 42 mmHg is ULN</a:t>
            </a:r>
          </a:p>
          <a:p>
            <a:r>
              <a:rPr lang="en-US" dirty="0"/>
              <a:t>Consider: during exercise there is no change in PaCO2 across a very wide range of VCO2</a:t>
            </a:r>
          </a:p>
          <a:p>
            <a:pPr lvl="1"/>
            <a:r>
              <a:rPr lang="en-US" dirty="0"/>
              <a:t>The PaCO2 value is kept with 3 mmHg throughout the Day (Nunn’s) except for transient elevations up to 10 mmHg during REM sleep.</a:t>
            </a:r>
          </a:p>
          <a:p>
            <a:pPr lvl="1"/>
            <a:r>
              <a:rPr lang="en-US" dirty="0"/>
              <a:t>The expected PaO2 declines with age (roughly 0.24 mmHg/year), PaCO2 does not change.</a:t>
            </a:r>
          </a:p>
          <a:p>
            <a:endParaRPr lang="en-US" dirty="0"/>
          </a:p>
        </p:txBody>
      </p:sp>
    </p:spTree>
    <p:extLst>
      <p:ext uri="{BB962C8B-B14F-4D97-AF65-F5344CB8AC3E}">
        <p14:creationId xmlns:p14="http://schemas.microsoft.com/office/powerpoint/2010/main" val="3144698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26222A-2A85-AF40-8AB9-4F9172C2CB93}"/>
              </a:ext>
            </a:extLst>
          </p:cNvPr>
          <p:cNvSpPr>
            <a:spLocks noGrp="1"/>
          </p:cNvSpPr>
          <p:nvPr>
            <p:ph type="title"/>
          </p:nvPr>
        </p:nvSpPr>
        <p:spPr/>
        <p:txBody>
          <a:bodyPr/>
          <a:lstStyle/>
          <a:p>
            <a:r>
              <a:rPr lang="en-US" dirty="0"/>
              <a:t>There is no apparent harm from transient CO2 elevation</a:t>
            </a:r>
          </a:p>
        </p:txBody>
      </p:sp>
      <p:sp>
        <p:nvSpPr>
          <p:cNvPr id="3" name="Content Placeholder 2">
            <a:extLst>
              <a:ext uri="{FF2B5EF4-FFF2-40B4-BE49-F238E27FC236}">
                <a16:creationId xmlns:a16="http://schemas.microsoft.com/office/drawing/2014/main" id="{6973407A-C2F3-4F4A-9FD3-5FF76011E2F5}"/>
              </a:ext>
            </a:extLst>
          </p:cNvPr>
          <p:cNvSpPr>
            <a:spLocks noGrp="1"/>
          </p:cNvSpPr>
          <p:nvPr>
            <p:ph idx="1"/>
          </p:nvPr>
        </p:nvSpPr>
        <p:spPr/>
        <p:txBody>
          <a:bodyPr/>
          <a:lstStyle/>
          <a:p>
            <a:r>
              <a:rPr lang="en-US" dirty="0"/>
              <a:t>Respiratory failure: defined as failure to maintain normal arterial blood gas partial pressures.</a:t>
            </a:r>
          </a:p>
          <a:p>
            <a:endParaRPr lang="en-US" dirty="0"/>
          </a:p>
        </p:txBody>
      </p:sp>
    </p:spTree>
    <p:extLst>
      <p:ext uri="{BB962C8B-B14F-4D97-AF65-F5344CB8AC3E}">
        <p14:creationId xmlns:p14="http://schemas.microsoft.com/office/powerpoint/2010/main" val="7932031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F980D-F316-0640-B229-382B0D99A434}"/>
              </a:ext>
            </a:extLst>
          </p:cNvPr>
          <p:cNvSpPr>
            <a:spLocks noGrp="1"/>
          </p:cNvSpPr>
          <p:nvPr>
            <p:ph type="title"/>
          </p:nvPr>
        </p:nvSpPr>
        <p:spPr/>
        <p:txBody>
          <a:bodyPr/>
          <a:lstStyle/>
          <a:p>
            <a:r>
              <a:rPr lang="en-US" dirty="0"/>
              <a:t>CO</a:t>
            </a:r>
            <a:r>
              <a:rPr lang="en-US" baseline="-25000" dirty="0"/>
              <a:t>2</a:t>
            </a:r>
            <a:r>
              <a:rPr lang="en-US" dirty="0"/>
              <a:t> Kinetics</a:t>
            </a:r>
          </a:p>
        </p:txBody>
      </p:sp>
      <p:sp>
        <p:nvSpPr>
          <p:cNvPr id="3" name="Content Placeholder 2">
            <a:extLst>
              <a:ext uri="{FF2B5EF4-FFF2-40B4-BE49-F238E27FC236}">
                <a16:creationId xmlns:a16="http://schemas.microsoft.com/office/drawing/2014/main" id="{B9533CAA-D7EA-634F-98A9-73048122EC63}"/>
              </a:ext>
            </a:extLst>
          </p:cNvPr>
          <p:cNvSpPr>
            <a:spLocks noGrp="1"/>
          </p:cNvSpPr>
          <p:nvPr>
            <p:ph idx="1"/>
          </p:nvPr>
        </p:nvSpPr>
        <p:spPr/>
        <p:txBody>
          <a:bodyPr/>
          <a:lstStyle/>
          <a:p>
            <a:r>
              <a:rPr lang="en-US" dirty="0"/>
              <a:t>VA = K * VCO2 / PaCO2</a:t>
            </a:r>
          </a:p>
          <a:p>
            <a:pPr lvl="1"/>
            <a:r>
              <a:rPr lang="en-US" dirty="0"/>
              <a:t>Alveolar ventilation is proportional to the ratio between CO2 production and the level of CO2 in the blood.</a:t>
            </a:r>
          </a:p>
          <a:p>
            <a:r>
              <a:rPr lang="en-US" dirty="0"/>
              <a:t>VA = VE (1- [</a:t>
            </a:r>
            <a:r>
              <a:rPr lang="en-US" dirty="0" err="1"/>
              <a:t>Vd</a:t>
            </a:r>
            <a:r>
              <a:rPr lang="en-US" dirty="0"/>
              <a:t>/Vt])</a:t>
            </a:r>
          </a:p>
          <a:p>
            <a:pPr lvl="1"/>
            <a:r>
              <a:rPr lang="en-US" dirty="0"/>
              <a:t>Alveolar ventilation is the minute ventilation minus the fraction of minute ventilation that does not participate in gas-exchange (aka wasted ventilation fraction, or </a:t>
            </a:r>
            <a:r>
              <a:rPr lang="en-US" dirty="0" err="1"/>
              <a:t>deadspace</a:t>
            </a:r>
            <a:r>
              <a:rPr lang="en-US" dirty="0"/>
              <a:t> fraction)</a:t>
            </a:r>
          </a:p>
          <a:p>
            <a:r>
              <a:rPr lang="en-US" dirty="0"/>
              <a:t>PaCO2 = K * VCO2 / VE (1-[</a:t>
            </a:r>
            <a:r>
              <a:rPr lang="en-US" dirty="0" err="1"/>
              <a:t>Vd</a:t>
            </a:r>
            <a:r>
              <a:rPr lang="en-US" dirty="0"/>
              <a:t>/Vt])</a:t>
            </a:r>
          </a:p>
          <a:p>
            <a:endParaRPr lang="en-US" dirty="0"/>
          </a:p>
        </p:txBody>
      </p:sp>
    </p:spTree>
    <p:extLst>
      <p:ext uri="{BB962C8B-B14F-4D97-AF65-F5344CB8AC3E}">
        <p14:creationId xmlns:p14="http://schemas.microsoft.com/office/powerpoint/2010/main" val="255954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8495B-6308-AF49-BC01-D8FDA5140BAB}"/>
              </a:ext>
            </a:extLst>
          </p:cNvPr>
          <p:cNvSpPr>
            <a:spLocks noGrp="1"/>
          </p:cNvSpPr>
          <p:nvPr>
            <p:ph type="title"/>
          </p:nvPr>
        </p:nvSpPr>
        <p:spPr/>
        <p:txBody>
          <a:bodyPr/>
          <a:lstStyle/>
          <a:p>
            <a:r>
              <a:rPr lang="en-US" dirty="0"/>
              <a:t>Why does the body use PaCO2 35?</a:t>
            </a:r>
          </a:p>
        </p:txBody>
      </p:sp>
      <p:sp>
        <p:nvSpPr>
          <p:cNvPr id="3" name="Content Placeholder 2">
            <a:extLst>
              <a:ext uri="{FF2B5EF4-FFF2-40B4-BE49-F238E27FC236}">
                <a16:creationId xmlns:a16="http://schemas.microsoft.com/office/drawing/2014/main" id="{99920C5E-7FAF-2F43-9DD9-AFE29A075725}"/>
              </a:ext>
            </a:extLst>
          </p:cNvPr>
          <p:cNvSpPr>
            <a:spLocks noGrp="1"/>
          </p:cNvSpPr>
          <p:nvPr>
            <p:ph idx="1"/>
          </p:nvPr>
        </p:nvSpPr>
        <p:spPr>
          <a:xfrm>
            <a:off x="838200" y="1825625"/>
            <a:ext cx="6031831" cy="4351338"/>
          </a:xfrm>
        </p:spPr>
        <p:txBody>
          <a:bodyPr>
            <a:normAutofit lnSpcReduction="10000"/>
          </a:bodyPr>
          <a:lstStyle/>
          <a:p>
            <a:r>
              <a:rPr lang="en-US" dirty="0"/>
              <a:t> ⬇️ </a:t>
            </a:r>
            <a:r>
              <a:rPr lang="en-US" b="1" dirty="0"/>
              <a:t>VA</a:t>
            </a:r>
            <a:r>
              <a:rPr lang="en-US" dirty="0"/>
              <a:t> = K * VCO2 / </a:t>
            </a:r>
            <a:r>
              <a:rPr lang="en-US" b="1" dirty="0"/>
              <a:t>PaCO2 ⬆️</a:t>
            </a:r>
          </a:p>
          <a:p>
            <a:r>
              <a:rPr lang="en-US" dirty="0"/>
              <a:t>The same pH can be achieved at any PaCO2 by adjusting the bicarbonate: pH = 6.1 + log [ HCO3 / (0.03 * pCO2) ]</a:t>
            </a:r>
          </a:p>
          <a:p>
            <a:r>
              <a:rPr lang="en-US" dirty="0"/>
              <a:t>Ventilation is metabolically expensive</a:t>
            </a:r>
          </a:p>
          <a:p>
            <a:pPr lvl="1"/>
            <a:r>
              <a:rPr lang="en-US" dirty="0"/>
              <a:t>work of breathing = 2% of O2 at rest</a:t>
            </a:r>
          </a:p>
          <a:p>
            <a:pPr lvl="1"/>
            <a:r>
              <a:rPr lang="en-US" dirty="0"/>
              <a:t>increases hugely with exercise or pathology</a:t>
            </a:r>
          </a:p>
          <a:p>
            <a:r>
              <a:rPr lang="en-US" b="1" dirty="0"/>
              <a:t>Why doesn’t the body operate with with a PaCO2 of 70? (and an HCO3 of 44 = pH 7.42)</a:t>
            </a:r>
            <a:endParaRPr lang="en-US" dirty="0"/>
          </a:p>
        </p:txBody>
      </p:sp>
      <p:pic>
        <p:nvPicPr>
          <p:cNvPr id="4" name="Picture 4">
            <a:extLst>
              <a:ext uri="{FF2B5EF4-FFF2-40B4-BE49-F238E27FC236}">
                <a16:creationId xmlns:a16="http://schemas.microsoft.com/office/drawing/2014/main" id="{C30F39FC-C165-524B-A8A6-5232D4CB9F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0031" y="1690688"/>
            <a:ext cx="5087838" cy="3075980"/>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D2D5E1C0-0616-0C4B-B965-06F41FA6D939}"/>
              </a:ext>
            </a:extLst>
          </p:cNvPr>
          <p:cNvCxnSpPr>
            <a:cxnSpLocks/>
          </p:cNvCxnSpPr>
          <p:nvPr/>
        </p:nvCxnSpPr>
        <p:spPr>
          <a:xfrm flipH="1" flipV="1">
            <a:off x="9541524" y="2379654"/>
            <a:ext cx="1" cy="89715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6C281CB4-A41A-9C4F-928C-D82E54765096}"/>
              </a:ext>
            </a:extLst>
          </p:cNvPr>
          <p:cNvSpPr txBox="1">
            <a:spLocks/>
          </p:cNvSpPr>
          <p:nvPr/>
        </p:nvSpPr>
        <p:spPr>
          <a:xfrm>
            <a:off x="7197374" y="5018328"/>
            <a:ext cx="4760495" cy="12710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Davenport Diagram; visualizes Henderson-</a:t>
            </a:r>
            <a:r>
              <a:rPr lang="en-US" dirty="0" err="1"/>
              <a:t>Hasselbach</a:t>
            </a:r>
            <a:r>
              <a:rPr lang="en-US" dirty="0"/>
              <a:t> Relationships</a:t>
            </a:r>
          </a:p>
          <a:p>
            <a:endParaRPr lang="en-US" dirty="0"/>
          </a:p>
        </p:txBody>
      </p:sp>
    </p:spTree>
    <p:extLst>
      <p:ext uri="{BB962C8B-B14F-4D97-AF65-F5344CB8AC3E}">
        <p14:creationId xmlns:p14="http://schemas.microsoft.com/office/powerpoint/2010/main" val="1604991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87D43-366F-1042-B07F-7DFA0E06B10A}"/>
              </a:ext>
            </a:extLst>
          </p:cNvPr>
          <p:cNvSpPr>
            <a:spLocks noGrp="1"/>
          </p:cNvSpPr>
          <p:nvPr>
            <p:ph type="title"/>
          </p:nvPr>
        </p:nvSpPr>
        <p:spPr/>
        <p:txBody>
          <a:bodyPr/>
          <a:lstStyle/>
          <a:p>
            <a:r>
              <a:rPr lang="en-US" dirty="0"/>
              <a:t>Why doesn’t PE cause hypercapnia?</a:t>
            </a:r>
          </a:p>
        </p:txBody>
      </p:sp>
      <p:sp>
        <p:nvSpPr>
          <p:cNvPr id="3" name="Content Placeholder 2">
            <a:extLst>
              <a:ext uri="{FF2B5EF4-FFF2-40B4-BE49-F238E27FC236}">
                <a16:creationId xmlns:a16="http://schemas.microsoft.com/office/drawing/2014/main" id="{EF7684C0-CBAB-804A-9415-306854B8137D}"/>
              </a:ext>
            </a:extLst>
          </p:cNvPr>
          <p:cNvSpPr>
            <a:spLocks noGrp="1"/>
          </p:cNvSpPr>
          <p:nvPr>
            <p:ph idx="1"/>
          </p:nvPr>
        </p:nvSpPr>
        <p:spPr/>
        <p:txBody>
          <a:bodyPr>
            <a:normAutofit/>
          </a:bodyPr>
          <a:lstStyle/>
          <a:p>
            <a:r>
              <a:rPr lang="en-US" b="1" dirty="0"/>
              <a:t>⬆️ </a:t>
            </a:r>
            <a:r>
              <a:rPr lang="en-US" dirty="0"/>
              <a:t>PaCO2 = K * VCO2 / VE (1-[</a:t>
            </a:r>
            <a:r>
              <a:rPr lang="en-US" b="1" dirty="0" err="1"/>
              <a:t>Vd</a:t>
            </a:r>
            <a:r>
              <a:rPr lang="en-US" b="1" dirty="0"/>
              <a:t>/Vt ⬆️</a:t>
            </a:r>
            <a:r>
              <a:rPr lang="en-US" dirty="0"/>
              <a:t>])</a:t>
            </a:r>
          </a:p>
          <a:p>
            <a:endParaRPr lang="en-US" dirty="0"/>
          </a:p>
          <a:p>
            <a:r>
              <a:rPr lang="en-US" b="1" dirty="0"/>
              <a:t>PaCO2 changing ALWAYS must indicate either a failure of the control system (won’t breathe), the mechanical systems response to an increase in demand or a constraint (can’t breathe), or both</a:t>
            </a:r>
          </a:p>
          <a:p>
            <a:pPr lvl="1"/>
            <a:r>
              <a:rPr lang="en-US" dirty="0"/>
              <a:t>Increase in demand for VE: increase in VCO2, increased in </a:t>
            </a:r>
            <a:r>
              <a:rPr lang="en-US" dirty="0" err="1"/>
              <a:t>Vd</a:t>
            </a:r>
            <a:r>
              <a:rPr lang="en-US" dirty="0"/>
              <a:t>/Vt, (compensation for metabolic acidosis*)</a:t>
            </a:r>
          </a:p>
          <a:p>
            <a:pPr lvl="1"/>
            <a:r>
              <a:rPr lang="en-US" dirty="0"/>
              <a:t>Constraints: load on respiratory muscles or reduction in their strength</a:t>
            </a:r>
          </a:p>
          <a:p>
            <a:endParaRPr lang="en-US" dirty="0"/>
          </a:p>
        </p:txBody>
      </p:sp>
    </p:spTree>
    <p:extLst>
      <p:ext uri="{BB962C8B-B14F-4D97-AF65-F5344CB8AC3E}">
        <p14:creationId xmlns:p14="http://schemas.microsoft.com/office/powerpoint/2010/main" val="2745821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082A9-513E-1C4F-AC97-71E8C9EDB782}"/>
              </a:ext>
            </a:extLst>
          </p:cNvPr>
          <p:cNvSpPr>
            <a:spLocks noGrp="1"/>
          </p:cNvSpPr>
          <p:nvPr>
            <p:ph type="title"/>
          </p:nvPr>
        </p:nvSpPr>
        <p:spPr/>
        <p:txBody>
          <a:bodyPr/>
          <a:lstStyle/>
          <a:p>
            <a:r>
              <a:rPr lang="en-US" dirty="0"/>
              <a:t>Metabolic Parabola</a:t>
            </a:r>
          </a:p>
        </p:txBody>
      </p:sp>
      <p:sp>
        <p:nvSpPr>
          <p:cNvPr id="3" name="Content Placeholder 2">
            <a:extLst>
              <a:ext uri="{FF2B5EF4-FFF2-40B4-BE49-F238E27FC236}">
                <a16:creationId xmlns:a16="http://schemas.microsoft.com/office/drawing/2014/main" id="{D142D165-BEAF-6F48-847C-9285D049F6F9}"/>
              </a:ext>
            </a:extLst>
          </p:cNvPr>
          <p:cNvSpPr>
            <a:spLocks noGrp="1"/>
          </p:cNvSpPr>
          <p:nvPr>
            <p:ph idx="1"/>
          </p:nvPr>
        </p:nvSpPr>
        <p:spPr/>
        <p:txBody>
          <a:bodyPr/>
          <a:lstStyle/>
          <a:p>
            <a:r>
              <a:rPr lang="en-US" dirty="0"/>
              <a:t>If you hold VCO2 and </a:t>
            </a:r>
            <a:r>
              <a:rPr lang="en-US" dirty="0" err="1"/>
              <a:t>Vd</a:t>
            </a:r>
            <a:r>
              <a:rPr lang="en-US" dirty="0"/>
              <a:t>/Vt constant and plot:</a:t>
            </a:r>
          </a:p>
          <a:p>
            <a:pPr lvl="1"/>
            <a:r>
              <a:rPr lang="en-US" b="1" dirty="0"/>
              <a:t>PaCO2</a:t>
            </a:r>
            <a:r>
              <a:rPr lang="en-US" dirty="0"/>
              <a:t> = K * VCO2 / </a:t>
            </a:r>
            <a:r>
              <a:rPr lang="en-US" b="1" dirty="0"/>
              <a:t>VE</a:t>
            </a:r>
            <a:r>
              <a:rPr lang="en-US" dirty="0"/>
              <a:t> (1-[</a:t>
            </a:r>
            <a:r>
              <a:rPr lang="en-US" dirty="0" err="1"/>
              <a:t>Vd</a:t>
            </a:r>
            <a:r>
              <a:rPr lang="en-US" dirty="0"/>
              <a:t>/Vt])</a:t>
            </a:r>
          </a:p>
          <a:p>
            <a:endParaRPr lang="en-US" dirty="0"/>
          </a:p>
        </p:txBody>
      </p:sp>
      <p:pic>
        <p:nvPicPr>
          <p:cNvPr id="4" name="Picture 3" descr="A picture containing chart&#10;&#10;Description automatically generated">
            <a:extLst>
              <a:ext uri="{FF2B5EF4-FFF2-40B4-BE49-F238E27FC236}">
                <a16:creationId xmlns:a16="http://schemas.microsoft.com/office/drawing/2014/main" id="{257DD9D8-382D-F848-87DA-9B763BEE1DBF}"/>
              </a:ext>
            </a:extLst>
          </p:cNvPr>
          <p:cNvPicPr>
            <a:picLocks noChangeAspect="1"/>
          </p:cNvPicPr>
          <p:nvPr/>
        </p:nvPicPr>
        <p:blipFill>
          <a:blip r:embed="rId3"/>
          <a:stretch>
            <a:fillRect/>
          </a:stretch>
        </p:blipFill>
        <p:spPr>
          <a:xfrm>
            <a:off x="2876295" y="2794000"/>
            <a:ext cx="5130800" cy="3517900"/>
          </a:xfrm>
          <a:prstGeom prst="rect">
            <a:avLst/>
          </a:prstGeom>
        </p:spPr>
      </p:pic>
      <p:cxnSp>
        <p:nvCxnSpPr>
          <p:cNvPr id="6" name="Straight Arrow Connector 5">
            <a:extLst>
              <a:ext uri="{FF2B5EF4-FFF2-40B4-BE49-F238E27FC236}">
                <a16:creationId xmlns:a16="http://schemas.microsoft.com/office/drawing/2014/main" id="{75A4D5B0-B08D-BA41-8729-4D08717E4868}"/>
              </a:ext>
            </a:extLst>
          </p:cNvPr>
          <p:cNvCxnSpPr>
            <a:cxnSpLocks/>
          </p:cNvCxnSpPr>
          <p:nvPr/>
        </p:nvCxnSpPr>
        <p:spPr>
          <a:xfrm>
            <a:off x="6096000" y="5219700"/>
            <a:ext cx="1358900" cy="241300"/>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E9F11A7-B6DD-454C-B196-86908EAD7732}"/>
              </a:ext>
            </a:extLst>
          </p:cNvPr>
          <p:cNvSpPr txBox="1"/>
          <p:nvPr/>
        </p:nvSpPr>
        <p:spPr>
          <a:xfrm>
            <a:off x="7756652" y="5045174"/>
            <a:ext cx="3346705" cy="923330"/>
          </a:xfrm>
          <a:prstGeom prst="rect">
            <a:avLst/>
          </a:prstGeom>
          <a:noFill/>
        </p:spPr>
        <p:txBody>
          <a:bodyPr wrap="square" rtlCol="0">
            <a:spAutoFit/>
          </a:bodyPr>
          <a:lstStyle/>
          <a:p>
            <a:r>
              <a:rPr lang="en-US" dirty="0">
                <a:solidFill>
                  <a:schemeClr val="accent1">
                    <a:lumMod val="75000"/>
                  </a:schemeClr>
                </a:solidFill>
              </a:rPr>
              <a:t>Hypothetical move toward a new higher CO2 set-point to reduce work of breathing </a:t>
            </a:r>
          </a:p>
        </p:txBody>
      </p:sp>
      <p:sp>
        <p:nvSpPr>
          <p:cNvPr id="9" name="TextBox 8">
            <a:extLst>
              <a:ext uri="{FF2B5EF4-FFF2-40B4-BE49-F238E27FC236}">
                <a16:creationId xmlns:a16="http://schemas.microsoft.com/office/drawing/2014/main" id="{AB4D4F99-1EDA-BC4B-91E4-50A4C2947420}"/>
              </a:ext>
            </a:extLst>
          </p:cNvPr>
          <p:cNvSpPr txBox="1"/>
          <p:nvPr/>
        </p:nvSpPr>
        <p:spPr>
          <a:xfrm>
            <a:off x="6519669" y="2967335"/>
            <a:ext cx="3346705" cy="646331"/>
          </a:xfrm>
          <a:prstGeom prst="rect">
            <a:avLst/>
          </a:prstGeom>
          <a:noFill/>
        </p:spPr>
        <p:txBody>
          <a:bodyPr wrap="square" rtlCol="0">
            <a:spAutoFit/>
          </a:bodyPr>
          <a:lstStyle/>
          <a:p>
            <a:r>
              <a:rPr lang="en-US" dirty="0"/>
              <a:t>Controller Response: Hypercapnic Response to Ventilation</a:t>
            </a:r>
          </a:p>
        </p:txBody>
      </p:sp>
      <p:cxnSp>
        <p:nvCxnSpPr>
          <p:cNvPr id="11" name="Straight Arrow Connector 10">
            <a:extLst>
              <a:ext uri="{FF2B5EF4-FFF2-40B4-BE49-F238E27FC236}">
                <a16:creationId xmlns:a16="http://schemas.microsoft.com/office/drawing/2014/main" id="{E9E17202-4F4B-0243-AAB4-1F8461F282E6}"/>
              </a:ext>
            </a:extLst>
          </p:cNvPr>
          <p:cNvCxnSpPr/>
          <p:nvPr/>
        </p:nvCxnSpPr>
        <p:spPr>
          <a:xfrm flipH="1">
            <a:off x="4522214" y="3607098"/>
            <a:ext cx="276351" cy="317202"/>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D6122E01-69BE-A247-B6A9-78E5182973C2}"/>
              </a:ext>
            </a:extLst>
          </p:cNvPr>
          <p:cNvSpPr txBox="1"/>
          <p:nvPr/>
        </p:nvSpPr>
        <p:spPr>
          <a:xfrm>
            <a:off x="4751826" y="2659063"/>
            <a:ext cx="1720091" cy="1200329"/>
          </a:xfrm>
          <a:prstGeom prst="rect">
            <a:avLst/>
          </a:prstGeom>
          <a:noFill/>
        </p:spPr>
        <p:txBody>
          <a:bodyPr wrap="square" rtlCol="0">
            <a:spAutoFit/>
          </a:bodyPr>
          <a:lstStyle/>
          <a:p>
            <a:r>
              <a:rPr lang="en-US" dirty="0">
                <a:solidFill>
                  <a:srgbClr val="FF0000"/>
                </a:solidFill>
              </a:rPr>
              <a:t>Hypothetical demand from metabolic acidosis</a:t>
            </a:r>
          </a:p>
        </p:txBody>
      </p:sp>
    </p:spTree>
    <p:extLst>
      <p:ext uri="{BB962C8B-B14F-4D97-AF65-F5344CB8AC3E}">
        <p14:creationId xmlns:p14="http://schemas.microsoft.com/office/powerpoint/2010/main" val="37780381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4D26B-4627-0D4E-A8E9-C5EB68FF28A1}"/>
              </a:ext>
            </a:extLst>
          </p:cNvPr>
          <p:cNvSpPr>
            <a:spLocks noGrp="1"/>
          </p:cNvSpPr>
          <p:nvPr>
            <p:ph type="title"/>
          </p:nvPr>
        </p:nvSpPr>
        <p:spPr/>
        <p:txBody>
          <a:bodyPr/>
          <a:lstStyle/>
          <a:p>
            <a:r>
              <a:rPr lang="en-US" dirty="0"/>
              <a:t>How much demand can people handle? </a:t>
            </a:r>
          </a:p>
        </p:txBody>
      </p:sp>
      <p:sp>
        <p:nvSpPr>
          <p:cNvPr id="3" name="Content Placeholder 2">
            <a:extLst>
              <a:ext uri="{FF2B5EF4-FFF2-40B4-BE49-F238E27FC236}">
                <a16:creationId xmlns:a16="http://schemas.microsoft.com/office/drawing/2014/main" id="{80651403-4505-784E-BF3F-1E11527E93AE}"/>
              </a:ext>
            </a:extLst>
          </p:cNvPr>
          <p:cNvSpPr>
            <a:spLocks noGrp="1"/>
          </p:cNvSpPr>
          <p:nvPr>
            <p:ph idx="1"/>
          </p:nvPr>
        </p:nvSpPr>
        <p:spPr/>
        <p:txBody>
          <a:bodyPr/>
          <a:lstStyle/>
          <a:p>
            <a:r>
              <a:rPr lang="en-US" dirty="0"/>
              <a:t>Back-of-the-envelope math with CPET normal values give a sense</a:t>
            </a:r>
          </a:p>
          <a:p>
            <a:pPr lvl="1"/>
            <a:r>
              <a:rPr lang="en-US" dirty="0"/>
              <a:t>Normal 70kg, 60-year-old female = VO2 at peak 1.66 L/min (24.5 mL/kg/min) </a:t>
            </a:r>
          </a:p>
          <a:p>
            <a:pPr lvl="1"/>
            <a:r>
              <a:rPr lang="en-US" dirty="0"/>
              <a:t>3.5 mL/min/kg = 1 met; thus, normal capacity of 7 Mets</a:t>
            </a:r>
          </a:p>
          <a:p>
            <a:pPr lvl="1"/>
            <a:r>
              <a:rPr lang="en-US" dirty="0"/>
              <a:t>Normal ventilatory reserve is 15% or more </a:t>
            </a:r>
          </a:p>
          <a:p>
            <a:pPr lvl="1"/>
            <a:r>
              <a:rPr lang="en-US" dirty="0"/>
              <a:t>Thus, normal individuals can tolerate </a:t>
            </a:r>
            <a:r>
              <a:rPr lang="en-US" b="1" dirty="0"/>
              <a:t>~8.8-fold increase in VCO2 </a:t>
            </a:r>
            <a:r>
              <a:rPr lang="en-US" dirty="0"/>
              <a:t>without a change in PaCO2</a:t>
            </a:r>
          </a:p>
          <a:p>
            <a:pPr lvl="2"/>
            <a:r>
              <a:rPr lang="en-US" dirty="0"/>
              <a:t>Equivalent to an 89% </a:t>
            </a:r>
            <a:r>
              <a:rPr lang="en-US" dirty="0" err="1"/>
              <a:t>Vd</a:t>
            </a:r>
            <a:r>
              <a:rPr lang="en-US" dirty="0"/>
              <a:t>/Vt; this is why PE does not cause hypercapnia in the absence of control or mechanical system failure</a:t>
            </a:r>
          </a:p>
          <a:p>
            <a:pPr lvl="2"/>
            <a:endParaRPr lang="en-US" dirty="0"/>
          </a:p>
          <a:p>
            <a:pPr lvl="2"/>
            <a:r>
              <a:rPr lang="en-US" dirty="0"/>
              <a:t>TODO: normal values for MVV?</a:t>
            </a:r>
          </a:p>
        </p:txBody>
      </p:sp>
    </p:spTree>
    <p:extLst>
      <p:ext uri="{BB962C8B-B14F-4D97-AF65-F5344CB8AC3E}">
        <p14:creationId xmlns:p14="http://schemas.microsoft.com/office/powerpoint/2010/main" val="34592063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14027</TotalTime>
  <Words>2368</Words>
  <Application>Microsoft Macintosh PowerPoint</Application>
  <PresentationFormat>Widescreen</PresentationFormat>
  <Paragraphs>165</Paragraphs>
  <Slides>16</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Pathophysiology of Hypercapnia</vt:lpstr>
      <vt:lpstr>CO2: Exhaust of Metabolism</vt:lpstr>
      <vt:lpstr>Why is PaCO2 so tightly controlled?</vt:lpstr>
      <vt:lpstr>There is no apparent harm from transient CO2 elevation</vt:lpstr>
      <vt:lpstr>CO2 Kinetics</vt:lpstr>
      <vt:lpstr>Why does the body use PaCO2 35?</vt:lpstr>
      <vt:lpstr>Why doesn’t PE cause hypercapnia?</vt:lpstr>
      <vt:lpstr>Metabolic Parabola</vt:lpstr>
      <vt:lpstr>How much demand can people handle? </vt:lpstr>
      <vt:lpstr>The PCO2/Ventilation Response ‘Curve’</vt:lpstr>
      <vt:lpstr>Measuring Controller Sensitivity</vt:lpstr>
      <vt:lpstr>Breath Holds</vt:lpstr>
      <vt:lpstr>Things that change controller sensitivity</vt:lpstr>
      <vt:lpstr>PowerPoint Presentation</vt:lpstr>
      <vt:lpstr>Can’t Breathe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Pathophysiology of Hypercapnia</dc:title>
  <dc:creator>BRIAN LOCKE</dc:creator>
  <cp:lastModifiedBy>BRIAN LOCKE</cp:lastModifiedBy>
  <cp:revision>14</cp:revision>
  <dcterms:created xsi:type="dcterms:W3CDTF">2021-07-13T01:21:53Z</dcterms:created>
  <dcterms:modified xsi:type="dcterms:W3CDTF">2021-10-07T23:03:48Z</dcterms:modified>
</cp:coreProperties>
</file>

<file path=docProps/thumbnail.jpeg>
</file>